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566" r:id="rId2"/>
    <p:sldId id="260" r:id="rId3"/>
    <p:sldId id="462" r:id="rId4"/>
    <p:sldId id="353" r:id="rId5"/>
    <p:sldId id="285" r:id="rId6"/>
    <p:sldId id="372" r:id="rId7"/>
    <p:sldId id="354" r:id="rId8"/>
    <p:sldId id="521" r:id="rId9"/>
    <p:sldId id="498" r:id="rId10"/>
    <p:sldId id="468" r:id="rId11"/>
    <p:sldId id="467" r:id="rId12"/>
    <p:sldId id="362" r:id="rId13"/>
    <p:sldId id="365" r:id="rId14"/>
    <p:sldId id="514" r:id="rId15"/>
    <p:sldId id="367" r:id="rId16"/>
    <p:sldId id="368" r:id="rId17"/>
    <p:sldId id="463" r:id="rId18"/>
    <p:sldId id="522" r:id="rId19"/>
    <p:sldId id="565" r:id="rId20"/>
    <p:sldId id="523" r:id="rId21"/>
    <p:sldId id="261" r:id="rId22"/>
    <p:sldId id="567" r:id="rId23"/>
    <p:sldId id="568" r:id="rId24"/>
    <p:sldId id="569" r:id="rId25"/>
    <p:sldId id="57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 Vogel" initials="IV" lastIdx="1" clrIdx="0">
    <p:extLst>
      <p:ext uri="{19B8F6BF-5375-455C-9EA6-DF929625EA0E}">
        <p15:presenceInfo xmlns:p15="http://schemas.microsoft.com/office/powerpoint/2012/main" userId="783ea9b5e08d77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p:restoredTop sz="60946"/>
  </p:normalViewPr>
  <p:slideViewPr>
    <p:cSldViewPr snapToGrid="0" snapToObjects="1">
      <p:cViewPr varScale="1">
        <p:scale>
          <a:sx n="28" d="100"/>
          <a:sy n="28" d="100"/>
        </p:scale>
        <p:origin x="1764" y="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09T17:33:36.465" idx="1">
    <p:pos x="4145" y="275"/>
    <p:text>Draw on the quality audit, refer back to the 3 principles on Slide 7, and use that structure, innclude visualisation </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E94348-CE1D-C043-BE40-AAE95D95B63A}" type="doc">
      <dgm:prSet loTypeId="urn:microsoft.com/office/officeart/2005/8/layout/process1" loCatId="" qsTypeId="urn:microsoft.com/office/officeart/2005/8/quickstyle/simple1" qsCatId="simple" csTypeId="urn:microsoft.com/office/officeart/2005/8/colors/colorful5" csCatId="colorful" phldr="1"/>
      <dgm:spPr/>
    </dgm:pt>
    <dgm:pt modelId="{93403DA5-0A71-B541-B4DD-5C564BE28405}">
      <dgm:prSet phldrT="[Text]" custT="1"/>
      <dgm:spPr/>
      <dgm:t>
        <a:bodyPr/>
        <a:lstStyle/>
        <a:p>
          <a:r>
            <a:rPr lang="en-US" sz="2800" dirty="0"/>
            <a:t>Information is provided</a:t>
          </a:r>
        </a:p>
      </dgm:t>
    </dgm:pt>
    <dgm:pt modelId="{A8A86E3F-6F87-D340-9731-DD2AD39013ED}" type="parTrans" cxnId="{6194BDE5-1866-D94D-BF68-6417D8F51C14}">
      <dgm:prSet/>
      <dgm:spPr/>
      <dgm:t>
        <a:bodyPr/>
        <a:lstStyle/>
        <a:p>
          <a:endParaRPr lang="en-US" sz="2800"/>
        </a:p>
      </dgm:t>
    </dgm:pt>
    <dgm:pt modelId="{9D152520-7A54-9543-B7CA-57EF6E80A0F8}" type="sibTrans" cxnId="{6194BDE5-1866-D94D-BF68-6417D8F51C14}">
      <dgm:prSet custT="1"/>
      <dgm:spPr/>
      <dgm:t>
        <a:bodyPr/>
        <a:lstStyle/>
        <a:p>
          <a:endParaRPr lang="en-US" sz="2800"/>
        </a:p>
      </dgm:t>
    </dgm:pt>
    <dgm:pt modelId="{F2D1DD4C-A94C-F144-93F8-509C33063231}">
      <dgm:prSet phldrT="[Text]" custT="1"/>
      <dgm:spPr/>
      <dgm:t>
        <a:bodyPr/>
        <a:lstStyle/>
        <a:p>
          <a:r>
            <a:rPr lang="en-US" sz="2800" dirty="0"/>
            <a:t>Awareness and knowledge is raised</a:t>
          </a:r>
        </a:p>
      </dgm:t>
    </dgm:pt>
    <dgm:pt modelId="{F4ECD5FD-4BD7-C547-9FF8-7A41CFF9269A}" type="parTrans" cxnId="{4D6AD72A-117F-014E-98FF-FE02A238762D}">
      <dgm:prSet/>
      <dgm:spPr/>
      <dgm:t>
        <a:bodyPr/>
        <a:lstStyle/>
        <a:p>
          <a:endParaRPr lang="en-US" sz="2800"/>
        </a:p>
      </dgm:t>
    </dgm:pt>
    <dgm:pt modelId="{6D94BA3C-02CE-6A41-8336-53BECFCA0FD9}" type="sibTrans" cxnId="{4D6AD72A-117F-014E-98FF-FE02A238762D}">
      <dgm:prSet custT="1"/>
      <dgm:spPr/>
      <dgm:t>
        <a:bodyPr/>
        <a:lstStyle/>
        <a:p>
          <a:endParaRPr lang="en-US" sz="2800"/>
        </a:p>
      </dgm:t>
    </dgm:pt>
    <dgm:pt modelId="{0C406FD6-C62D-9040-9B7C-D48B3F8411DA}">
      <dgm:prSet phldrT="[Text]" custT="1"/>
      <dgm:spPr/>
      <dgm:t>
        <a:bodyPr/>
        <a:lstStyle/>
        <a:p>
          <a:r>
            <a:rPr lang="en-US" sz="2800" dirty="0"/>
            <a:t>People change their </a:t>
          </a:r>
          <a:r>
            <a:rPr lang="en-US" sz="2800" dirty="0" err="1"/>
            <a:t>behaviour</a:t>
          </a:r>
          <a:r>
            <a:rPr lang="en-US" sz="2800" dirty="0"/>
            <a:t> (the way we want them to)</a:t>
          </a:r>
        </a:p>
      </dgm:t>
    </dgm:pt>
    <dgm:pt modelId="{9A1053B6-A5A6-8340-9D9A-5847AEBED827}" type="parTrans" cxnId="{595564C9-DFB3-8D42-976B-6E0B59579989}">
      <dgm:prSet/>
      <dgm:spPr/>
      <dgm:t>
        <a:bodyPr/>
        <a:lstStyle/>
        <a:p>
          <a:endParaRPr lang="en-US" sz="2800"/>
        </a:p>
      </dgm:t>
    </dgm:pt>
    <dgm:pt modelId="{42606C9A-BFDB-8246-9E28-459B36C168D8}" type="sibTrans" cxnId="{595564C9-DFB3-8D42-976B-6E0B59579989}">
      <dgm:prSet/>
      <dgm:spPr/>
      <dgm:t>
        <a:bodyPr/>
        <a:lstStyle/>
        <a:p>
          <a:endParaRPr lang="en-US" sz="2800"/>
        </a:p>
      </dgm:t>
    </dgm:pt>
    <dgm:pt modelId="{009500AE-7D95-A940-9A38-000F91186DCC}" type="pres">
      <dgm:prSet presAssocID="{D1E94348-CE1D-C043-BE40-AAE95D95B63A}" presName="Name0" presStyleCnt="0">
        <dgm:presLayoutVars>
          <dgm:dir/>
          <dgm:resizeHandles val="exact"/>
        </dgm:presLayoutVars>
      </dgm:prSet>
      <dgm:spPr/>
    </dgm:pt>
    <dgm:pt modelId="{653B7FFA-6B42-EB47-A268-21A372E65F3F}" type="pres">
      <dgm:prSet presAssocID="{93403DA5-0A71-B541-B4DD-5C564BE28405}" presName="node" presStyleLbl="node1" presStyleIdx="0" presStyleCnt="3">
        <dgm:presLayoutVars>
          <dgm:bulletEnabled val="1"/>
        </dgm:presLayoutVars>
      </dgm:prSet>
      <dgm:spPr/>
      <dgm:t>
        <a:bodyPr/>
        <a:lstStyle/>
        <a:p>
          <a:endParaRPr lang="en-US"/>
        </a:p>
      </dgm:t>
    </dgm:pt>
    <dgm:pt modelId="{DF7AC53E-96FC-C342-B34A-3CCD2F5D1B1A}" type="pres">
      <dgm:prSet presAssocID="{9D152520-7A54-9543-B7CA-57EF6E80A0F8}" presName="sibTrans" presStyleLbl="sibTrans2D1" presStyleIdx="0" presStyleCnt="2"/>
      <dgm:spPr/>
      <dgm:t>
        <a:bodyPr/>
        <a:lstStyle/>
        <a:p>
          <a:endParaRPr lang="en-US"/>
        </a:p>
      </dgm:t>
    </dgm:pt>
    <dgm:pt modelId="{5249B53E-C8AD-4344-BED9-516FBDA768C1}" type="pres">
      <dgm:prSet presAssocID="{9D152520-7A54-9543-B7CA-57EF6E80A0F8}" presName="connectorText" presStyleLbl="sibTrans2D1" presStyleIdx="0" presStyleCnt="2"/>
      <dgm:spPr/>
      <dgm:t>
        <a:bodyPr/>
        <a:lstStyle/>
        <a:p>
          <a:endParaRPr lang="en-US"/>
        </a:p>
      </dgm:t>
    </dgm:pt>
    <dgm:pt modelId="{F8C3B3A7-365C-3C44-A2E0-F32D1A911872}" type="pres">
      <dgm:prSet presAssocID="{F2D1DD4C-A94C-F144-93F8-509C33063231}" presName="node" presStyleLbl="node1" presStyleIdx="1" presStyleCnt="3">
        <dgm:presLayoutVars>
          <dgm:bulletEnabled val="1"/>
        </dgm:presLayoutVars>
      </dgm:prSet>
      <dgm:spPr/>
      <dgm:t>
        <a:bodyPr/>
        <a:lstStyle/>
        <a:p>
          <a:endParaRPr lang="en-US"/>
        </a:p>
      </dgm:t>
    </dgm:pt>
    <dgm:pt modelId="{0C731ED7-5014-8341-9BE7-5EC925046B0E}" type="pres">
      <dgm:prSet presAssocID="{6D94BA3C-02CE-6A41-8336-53BECFCA0FD9}" presName="sibTrans" presStyleLbl="sibTrans2D1" presStyleIdx="1" presStyleCnt="2"/>
      <dgm:spPr/>
      <dgm:t>
        <a:bodyPr/>
        <a:lstStyle/>
        <a:p>
          <a:endParaRPr lang="en-US"/>
        </a:p>
      </dgm:t>
    </dgm:pt>
    <dgm:pt modelId="{F2407559-1273-4D45-A1CB-66F5ED237E8A}" type="pres">
      <dgm:prSet presAssocID="{6D94BA3C-02CE-6A41-8336-53BECFCA0FD9}" presName="connectorText" presStyleLbl="sibTrans2D1" presStyleIdx="1" presStyleCnt="2"/>
      <dgm:spPr/>
      <dgm:t>
        <a:bodyPr/>
        <a:lstStyle/>
        <a:p>
          <a:endParaRPr lang="en-US"/>
        </a:p>
      </dgm:t>
    </dgm:pt>
    <dgm:pt modelId="{1117261A-50D3-B14C-93A4-888EBA2DBA4A}" type="pres">
      <dgm:prSet presAssocID="{0C406FD6-C62D-9040-9B7C-D48B3F8411DA}" presName="node" presStyleLbl="node1" presStyleIdx="2" presStyleCnt="3">
        <dgm:presLayoutVars>
          <dgm:bulletEnabled val="1"/>
        </dgm:presLayoutVars>
      </dgm:prSet>
      <dgm:spPr/>
      <dgm:t>
        <a:bodyPr/>
        <a:lstStyle/>
        <a:p>
          <a:endParaRPr lang="en-US"/>
        </a:p>
      </dgm:t>
    </dgm:pt>
  </dgm:ptLst>
  <dgm:cxnLst>
    <dgm:cxn modelId="{500B347E-56D1-0546-9900-87CD3E619C51}" type="presOf" srcId="{93403DA5-0A71-B541-B4DD-5C564BE28405}" destId="{653B7FFA-6B42-EB47-A268-21A372E65F3F}" srcOrd="0" destOrd="0" presId="urn:microsoft.com/office/officeart/2005/8/layout/process1"/>
    <dgm:cxn modelId="{4B86D61C-0782-3E46-B071-F62AC1B28BEB}" type="presOf" srcId="{9D152520-7A54-9543-B7CA-57EF6E80A0F8}" destId="{DF7AC53E-96FC-C342-B34A-3CCD2F5D1B1A}" srcOrd="0" destOrd="0" presId="urn:microsoft.com/office/officeart/2005/8/layout/process1"/>
    <dgm:cxn modelId="{595564C9-DFB3-8D42-976B-6E0B59579989}" srcId="{D1E94348-CE1D-C043-BE40-AAE95D95B63A}" destId="{0C406FD6-C62D-9040-9B7C-D48B3F8411DA}" srcOrd="2" destOrd="0" parTransId="{9A1053B6-A5A6-8340-9D9A-5847AEBED827}" sibTransId="{42606C9A-BFDB-8246-9E28-459B36C168D8}"/>
    <dgm:cxn modelId="{4FBE67AB-826E-FC4E-AD59-C8279224DBC2}" type="presOf" srcId="{9D152520-7A54-9543-B7CA-57EF6E80A0F8}" destId="{5249B53E-C8AD-4344-BED9-516FBDA768C1}" srcOrd="1" destOrd="0" presId="urn:microsoft.com/office/officeart/2005/8/layout/process1"/>
    <dgm:cxn modelId="{3F16369C-BE73-E343-AC25-5EE84EB1E403}" type="presOf" srcId="{0C406FD6-C62D-9040-9B7C-D48B3F8411DA}" destId="{1117261A-50D3-B14C-93A4-888EBA2DBA4A}" srcOrd="0" destOrd="0" presId="urn:microsoft.com/office/officeart/2005/8/layout/process1"/>
    <dgm:cxn modelId="{3682C31B-8F45-3940-8EBB-7BA68C71E24E}" type="presOf" srcId="{6D94BA3C-02CE-6A41-8336-53BECFCA0FD9}" destId="{0C731ED7-5014-8341-9BE7-5EC925046B0E}" srcOrd="0" destOrd="0" presId="urn:microsoft.com/office/officeart/2005/8/layout/process1"/>
    <dgm:cxn modelId="{6194BDE5-1866-D94D-BF68-6417D8F51C14}" srcId="{D1E94348-CE1D-C043-BE40-AAE95D95B63A}" destId="{93403DA5-0A71-B541-B4DD-5C564BE28405}" srcOrd="0" destOrd="0" parTransId="{A8A86E3F-6F87-D340-9731-DD2AD39013ED}" sibTransId="{9D152520-7A54-9543-B7CA-57EF6E80A0F8}"/>
    <dgm:cxn modelId="{4299A196-05EE-F749-B924-6CBE391860B9}" type="presOf" srcId="{6D94BA3C-02CE-6A41-8336-53BECFCA0FD9}" destId="{F2407559-1273-4D45-A1CB-66F5ED237E8A}" srcOrd="1" destOrd="0" presId="urn:microsoft.com/office/officeart/2005/8/layout/process1"/>
    <dgm:cxn modelId="{4D6AD72A-117F-014E-98FF-FE02A238762D}" srcId="{D1E94348-CE1D-C043-BE40-AAE95D95B63A}" destId="{F2D1DD4C-A94C-F144-93F8-509C33063231}" srcOrd="1" destOrd="0" parTransId="{F4ECD5FD-4BD7-C547-9FF8-7A41CFF9269A}" sibTransId="{6D94BA3C-02CE-6A41-8336-53BECFCA0FD9}"/>
    <dgm:cxn modelId="{00577A55-EFE1-7A4D-A102-E629C3419A32}" type="presOf" srcId="{F2D1DD4C-A94C-F144-93F8-509C33063231}" destId="{F8C3B3A7-365C-3C44-A2E0-F32D1A911872}" srcOrd="0" destOrd="0" presId="urn:microsoft.com/office/officeart/2005/8/layout/process1"/>
    <dgm:cxn modelId="{3393F373-7EE7-BE44-8F8C-758504964A43}" type="presOf" srcId="{D1E94348-CE1D-C043-BE40-AAE95D95B63A}" destId="{009500AE-7D95-A940-9A38-000F91186DCC}" srcOrd="0" destOrd="0" presId="urn:microsoft.com/office/officeart/2005/8/layout/process1"/>
    <dgm:cxn modelId="{D129144A-34C9-B54E-AB46-44C13880ADC2}" type="presParOf" srcId="{009500AE-7D95-A940-9A38-000F91186DCC}" destId="{653B7FFA-6B42-EB47-A268-21A372E65F3F}" srcOrd="0" destOrd="0" presId="urn:microsoft.com/office/officeart/2005/8/layout/process1"/>
    <dgm:cxn modelId="{2A58B672-9CE5-EE4E-B1A3-DFF6EF3926A7}" type="presParOf" srcId="{009500AE-7D95-A940-9A38-000F91186DCC}" destId="{DF7AC53E-96FC-C342-B34A-3CCD2F5D1B1A}" srcOrd="1" destOrd="0" presId="urn:microsoft.com/office/officeart/2005/8/layout/process1"/>
    <dgm:cxn modelId="{8CB84A21-7FCF-DD48-A63B-F0ECA10AB77A}" type="presParOf" srcId="{DF7AC53E-96FC-C342-B34A-3CCD2F5D1B1A}" destId="{5249B53E-C8AD-4344-BED9-516FBDA768C1}" srcOrd="0" destOrd="0" presId="urn:microsoft.com/office/officeart/2005/8/layout/process1"/>
    <dgm:cxn modelId="{B94DF172-CBC2-7940-8FE7-9054854D31CB}" type="presParOf" srcId="{009500AE-7D95-A940-9A38-000F91186DCC}" destId="{F8C3B3A7-365C-3C44-A2E0-F32D1A911872}" srcOrd="2" destOrd="0" presId="urn:microsoft.com/office/officeart/2005/8/layout/process1"/>
    <dgm:cxn modelId="{12CCAD8C-C865-3344-A3F4-6ECCB45744A5}" type="presParOf" srcId="{009500AE-7D95-A940-9A38-000F91186DCC}" destId="{0C731ED7-5014-8341-9BE7-5EC925046B0E}" srcOrd="3" destOrd="0" presId="urn:microsoft.com/office/officeart/2005/8/layout/process1"/>
    <dgm:cxn modelId="{98921A8F-167F-D74D-9830-6DE19D480290}" type="presParOf" srcId="{0C731ED7-5014-8341-9BE7-5EC925046B0E}" destId="{F2407559-1273-4D45-A1CB-66F5ED237E8A}" srcOrd="0" destOrd="0" presId="urn:microsoft.com/office/officeart/2005/8/layout/process1"/>
    <dgm:cxn modelId="{B886B43B-0FA3-0642-B5D5-77ABF39F9E63}" type="presParOf" srcId="{009500AE-7D95-A940-9A38-000F91186DCC}" destId="{1117261A-50D3-B14C-93A4-888EBA2DBA4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DC4D67-39AA-467A-93D5-94F160C717F7}" type="doc">
      <dgm:prSet loTypeId="urn:microsoft.com/office/officeart/2005/8/layout/cycle3" loCatId="cycle" qsTypeId="urn:microsoft.com/office/officeart/2005/8/quickstyle/simple1" qsCatId="simple" csTypeId="urn:microsoft.com/office/officeart/2005/8/colors/accent6_4" csCatId="accent6" phldr="1"/>
      <dgm:spPr/>
      <dgm:t>
        <a:bodyPr/>
        <a:lstStyle/>
        <a:p>
          <a:endParaRPr lang="en-GB"/>
        </a:p>
      </dgm:t>
    </dgm:pt>
    <dgm:pt modelId="{B81485CE-C724-44CF-B9ED-EB34AA405FBE}">
      <dgm:prSet phldrT="[Text]" custT="1"/>
      <dgm:spPr/>
      <dgm:t>
        <a:bodyPr/>
        <a:lstStyle/>
        <a:p>
          <a:r>
            <a:rPr lang="en-GB" sz="1600" b="1" dirty="0"/>
            <a:t>Step 2. Describe desired change</a:t>
          </a:r>
        </a:p>
      </dgm:t>
    </dgm:pt>
    <dgm:pt modelId="{AC708F18-7AF2-4004-B11E-311338B026DD}" type="parTrans" cxnId="{EC56915A-DBD0-4018-A8DC-A06ECCB83432}">
      <dgm:prSet/>
      <dgm:spPr/>
      <dgm:t>
        <a:bodyPr/>
        <a:lstStyle/>
        <a:p>
          <a:endParaRPr lang="en-GB"/>
        </a:p>
      </dgm:t>
    </dgm:pt>
    <dgm:pt modelId="{904D5E3D-8013-405E-83D6-95CCB7CC3E05}" type="sibTrans" cxnId="{EC56915A-DBD0-4018-A8DC-A06ECCB83432}">
      <dgm:prSet/>
      <dgm:spPr/>
      <dgm:t>
        <a:bodyPr/>
        <a:lstStyle/>
        <a:p>
          <a:endParaRPr lang="en-GB"/>
        </a:p>
      </dgm:t>
    </dgm:pt>
    <dgm:pt modelId="{6A791253-9224-4903-AC86-482212CFA3C0}">
      <dgm:prSet phldrT="[Text]" custT="1"/>
      <dgm:spPr/>
      <dgm:t>
        <a:bodyPr/>
        <a:lstStyle/>
        <a:p>
          <a:r>
            <a:rPr lang="en-US" sz="1600" b="1" dirty="0"/>
            <a:t>Step 4. Identify who/what/where needs to change </a:t>
          </a:r>
          <a:endParaRPr lang="en-GB" sz="1600" b="1" dirty="0"/>
        </a:p>
      </dgm:t>
    </dgm:pt>
    <dgm:pt modelId="{DA279DF1-71D9-46A8-9414-7486485B652F}" type="parTrans" cxnId="{3EEFF2AA-7089-4A47-890D-BD02799C5BD2}">
      <dgm:prSet/>
      <dgm:spPr/>
      <dgm:t>
        <a:bodyPr/>
        <a:lstStyle/>
        <a:p>
          <a:endParaRPr lang="en-GB"/>
        </a:p>
      </dgm:t>
    </dgm:pt>
    <dgm:pt modelId="{8C970C73-9119-4B38-B872-ADFD91363E38}" type="sibTrans" cxnId="{3EEFF2AA-7089-4A47-890D-BD02799C5BD2}">
      <dgm:prSet/>
      <dgm:spPr/>
      <dgm:t>
        <a:bodyPr/>
        <a:lstStyle/>
        <a:p>
          <a:endParaRPr lang="en-GB"/>
        </a:p>
      </dgm:t>
    </dgm:pt>
    <dgm:pt modelId="{83A30BFD-39A7-4A4B-8DCD-0D00F3CB6042}">
      <dgm:prSet phldrT="[Text]" custT="1"/>
      <dgm:spPr/>
      <dgm:t>
        <a:bodyPr/>
        <a:lstStyle/>
        <a:p>
          <a:r>
            <a:rPr lang="en-US" sz="1600" b="1" dirty="0"/>
            <a:t>Step 7. Define MEL priorities and process</a:t>
          </a:r>
          <a:endParaRPr lang="en-GB" sz="1600" b="1" dirty="0"/>
        </a:p>
      </dgm:t>
    </dgm:pt>
    <dgm:pt modelId="{6DA319E2-85F2-459E-A488-B0D8700BCAC5}" type="parTrans" cxnId="{E85071A0-E792-45E8-8617-A94EDE2C1460}">
      <dgm:prSet/>
      <dgm:spPr/>
      <dgm:t>
        <a:bodyPr/>
        <a:lstStyle/>
        <a:p>
          <a:endParaRPr lang="en-GB"/>
        </a:p>
      </dgm:t>
    </dgm:pt>
    <dgm:pt modelId="{FD635CB5-6CDB-466D-BD36-A1B839316761}" type="sibTrans" cxnId="{E85071A0-E792-45E8-8617-A94EDE2C1460}">
      <dgm:prSet/>
      <dgm:spPr/>
      <dgm:t>
        <a:bodyPr/>
        <a:lstStyle/>
        <a:p>
          <a:endParaRPr lang="en-GB"/>
        </a:p>
      </dgm:t>
    </dgm:pt>
    <dgm:pt modelId="{28EFED05-F31F-407E-91CA-09EEE1F418DB}">
      <dgm:prSet phldrT="[Text]" custT="1"/>
      <dgm:spPr/>
      <dgm:t>
        <a:bodyPr/>
        <a:lstStyle/>
        <a:p>
          <a:pPr algn="l"/>
          <a:r>
            <a:rPr lang="en-US" sz="1600" b="1" dirty="0"/>
            <a:t>Step 8. Use ToC for critical reflection to implement and adapt</a:t>
          </a:r>
          <a:r>
            <a:rPr lang="en-GB" sz="1600" b="1" dirty="0"/>
            <a:t> </a:t>
          </a:r>
          <a:endParaRPr lang="en-GB" sz="1400" dirty="0"/>
        </a:p>
      </dgm:t>
    </dgm:pt>
    <dgm:pt modelId="{D50B904E-9AAE-4F26-9E3F-E36DF93D2170}" type="parTrans" cxnId="{14706BA3-FF06-4C4E-85FB-87F0BF7CDD2D}">
      <dgm:prSet/>
      <dgm:spPr/>
      <dgm:t>
        <a:bodyPr/>
        <a:lstStyle/>
        <a:p>
          <a:endParaRPr lang="en-GB"/>
        </a:p>
      </dgm:t>
    </dgm:pt>
    <dgm:pt modelId="{8B19BC85-25F5-416B-A624-72E34D58C479}" type="sibTrans" cxnId="{14706BA3-FF06-4C4E-85FB-87F0BF7CDD2D}">
      <dgm:prSet/>
      <dgm:spPr/>
      <dgm:t>
        <a:bodyPr/>
        <a:lstStyle/>
        <a:p>
          <a:endParaRPr lang="en-GB"/>
        </a:p>
      </dgm:t>
    </dgm:pt>
    <dgm:pt modelId="{563C3198-92C1-4601-8ED2-D95A0FF234D2}">
      <dgm:prSet custT="1"/>
      <dgm:spPr/>
      <dgm:t>
        <a:bodyPr/>
        <a:lstStyle/>
        <a:p>
          <a:r>
            <a:rPr lang="en-US" sz="1600" b="1" dirty="0"/>
            <a:t>Step 3. </a:t>
          </a:r>
          <a:r>
            <a:rPr lang="en-US" sz="1600" b="1" dirty="0" err="1"/>
            <a:t>Analyse</a:t>
          </a:r>
          <a:r>
            <a:rPr lang="en-US" sz="1600" b="1" dirty="0"/>
            <a:t> current situation</a:t>
          </a:r>
          <a:endParaRPr lang="en-GB" sz="1600" b="1" dirty="0"/>
        </a:p>
      </dgm:t>
    </dgm:pt>
    <dgm:pt modelId="{23258950-2BAD-4F58-9DD8-0D75CE3D632D}" type="parTrans" cxnId="{30F11237-1735-40D2-9609-3A870CEA0123}">
      <dgm:prSet/>
      <dgm:spPr/>
      <dgm:t>
        <a:bodyPr/>
        <a:lstStyle/>
        <a:p>
          <a:endParaRPr lang="en-GB"/>
        </a:p>
      </dgm:t>
    </dgm:pt>
    <dgm:pt modelId="{401342F2-701C-445C-96C5-438497A5244C}" type="sibTrans" cxnId="{30F11237-1735-40D2-9609-3A870CEA0123}">
      <dgm:prSet/>
      <dgm:spPr/>
      <dgm:t>
        <a:bodyPr/>
        <a:lstStyle/>
        <a:p>
          <a:endParaRPr lang="en-GB"/>
        </a:p>
      </dgm:t>
    </dgm:pt>
    <dgm:pt modelId="{8C40FB39-0476-4A3F-8B01-300DEF1B3326}">
      <dgm:prSet custT="1"/>
      <dgm:spPr/>
      <dgm:t>
        <a:bodyPr/>
        <a:lstStyle/>
        <a:p>
          <a:r>
            <a:rPr lang="en-GB" sz="1600" b="1" dirty="0"/>
            <a:t> </a:t>
          </a:r>
          <a:r>
            <a:rPr lang="en-US" sz="1600" b="1" dirty="0"/>
            <a:t>Step 5. Strategic priorities </a:t>
          </a:r>
          <a:endParaRPr lang="en-GB" sz="1600" b="1" dirty="0"/>
        </a:p>
      </dgm:t>
    </dgm:pt>
    <dgm:pt modelId="{52958C5F-9CE4-447B-A630-AB132B8F9149}" type="parTrans" cxnId="{B5F9B9B9-1A73-4506-8041-47AFE634B16B}">
      <dgm:prSet/>
      <dgm:spPr/>
      <dgm:t>
        <a:bodyPr/>
        <a:lstStyle/>
        <a:p>
          <a:endParaRPr lang="en-GB"/>
        </a:p>
      </dgm:t>
    </dgm:pt>
    <dgm:pt modelId="{6DE07B9F-3029-4614-8841-2FC93BEEF0C4}" type="sibTrans" cxnId="{B5F9B9B9-1A73-4506-8041-47AFE634B16B}">
      <dgm:prSet/>
      <dgm:spPr/>
      <dgm:t>
        <a:bodyPr/>
        <a:lstStyle/>
        <a:p>
          <a:endParaRPr lang="en-GB"/>
        </a:p>
      </dgm:t>
    </dgm:pt>
    <dgm:pt modelId="{B60EFE77-5A4A-884E-A1E4-442DD4767795}">
      <dgm:prSet phldrT="[Text]" custT="1"/>
      <dgm:spPr/>
      <dgm:t>
        <a:bodyPr/>
        <a:lstStyle/>
        <a:p>
          <a:r>
            <a:rPr lang="en-GB" sz="1600" b="1" dirty="0"/>
            <a:t>Step 1. Clarify purpose for using ToC  </a:t>
          </a:r>
        </a:p>
      </dgm:t>
    </dgm:pt>
    <dgm:pt modelId="{1BB5E100-D762-C645-9AA1-1475F6B63BCF}" type="parTrans" cxnId="{1A9DB98B-1215-A144-97A5-648997AA83FE}">
      <dgm:prSet/>
      <dgm:spPr/>
      <dgm:t>
        <a:bodyPr/>
        <a:lstStyle/>
        <a:p>
          <a:endParaRPr lang="en-US"/>
        </a:p>
      </dgm:t>
    </dgm:pt>
    <dgm:pt modelId="{AC08DE37-D5B0-C443-8502-0221FC9BF1AD}" type="sibTrans" cxnId="{1A9DB98B-1215-A144-97A5-648997AA83FE}">
      <dgm:prSet/>
      <dgm:spPr/>
      <dgm:t>
        <a:bodyPr/>
        <a:lstStyle/>
        <a:p>
          <a:endParaRPr lang="en-US"/>
        </a:p>
      </dgm:t>
    </dgm:pt>
    <dgm:pt modelId="{7B3AD0AB-97D4-4641-902B-16CC47418134}">
      <dgm:prSet custT="1"/>
      <dgm:spPr/>
      <dgm:t>
        <a:bodyPr/>
        <a:lstStyle/>
        <a:p>
          <a:r>
            <a:rPr lang="en-GB" sz="1600" b="1" dirty="0"/>
            <a:t>Step 6. Map change pathways</a:t>
          </a:r>
        </a:p>
      </dgm:t>
    </dgm:pt>
    <dgm:pt modelId="{EFCB5AC9-73D4-4F41-B37D-53D7C6AAAB58}" type="parTrans" cxnId="{940D2222-DDDB-514B-85E3-1E699519F99E}">
      <dgm:prSet/>
      <dgm:spPr/>
      <dgm:t>
        <a:bodyPr/>
        <a:lstStyle/>
        <a:p>
          <a:endParaRPr lang="en-US"/>
        </a:p>
      </dgm:t>
    </dgm:pt>
    <dgm:pt modelId="{D3A213F1-EEC3-7146-967C-0A9AC5EE278B}" type="sibTrans" cxnId="{940D2222-DDDB-514B-85E3-1E699519F99E}">
      <dgm:prSet/>
      <dgm:spPr/>
      <dgm:t>
        <a:bodyPr/>
        <a:lstStyle/>
        <a:p>
          <a:endParaRPr lang="en-US"/>
        </a:p>
      </dgm:t>
    </dgm:pt>
    <dgm:pt modelId="{D7A9E4D8-9562-4D7B-B3FC-58C57BBC0E06}" type="pres">
      <dgm:prSet presAssocID="{0CDC4D67-39AA-467A-93D5-94F160C717F7}" presName="Name0" presStyleCnt="0">
        <dgm:presLayoutVars>
          <dgm:dir/>
          <dgm:resizeHandles val="exact"/>
        </dgm:presLayoutVars>
      </dgm:prSet>
      <dgm:spPr/>
      <dgm:t>
        <a:bodyPr/>
        <a:lstStyle/>
        <a:p>
          <a:endParaRPr lang="en-US"/>
        </a:p>
      </dgm:t>
    </dgm:pt>
    <dgm:pt modelId="{25664BDE-A4E5-45B1-A075-4F683083A965}" type="pres">
      <dgm:prSet presAssocID="{0CDC4D67-39AA-467A-93D5-94F160C717F7}" presName="cycle" presStyleCnt="0"/>
      <dgm:spPr/>
    </dgm:pt>
    <dgm:pt modelId="{0D06CC44-349F-F742-9612-499DEBE3ADF1}" type="pres">
      <dgm:prSet presAssocID="{B60EFE77-5A4A-884E-A1E4-442DD4767795}" presName="nodeFirstNode" presStyleLbl="node1" presStyleIdx="0" presStyleCnt="8" custScaleX="115526" custScaleY="117673" custRadScaleRad="102045" custRadScaleInc="-6380">
        <dgm:presLayoutVars>
          <dgm:bulletEnabled val="1"/>
        </dgm:presLayoutVars>
      </dgm:prSet>
      <dgm:spPr/>
      <dgm:t>
        <a:bodyPr/>
        <a:lstStyle/>
        <a:p>
          <a:endParaRPr lang="en-US"/>
        </a:p>
      </dgm:t>
    </dgm:pt>
    <dgm:pt modelId="{B9172311-07DA-B84B-A275-71F2CFC44EE5}" type="pres">
      <dgm:prSet presAssocID="{AC08DE37-D5B0-C443-8502-0221FC9BF1AD}" presName="sibTransFirstNode" presStyleLbl="bgShp" presStyleIdx="0" presStyleCnt="1"/>
      <dgm:spPr/>
      <dgm:t>
        <a:bodyPr/>
        <a:lstStyle/>
        <a:p>
          <a:endParaRPr lang="en-US"/>
        </a:p>
      </dgm:t>
    </dgm:pt>
    <dgm:pt modelId="{D4CC223F-5739-474D-BE20-8FF05A9EA1AE}" type="pres">
      <dgm:prSet presAssocID="{B81485CE-C724-44CF-B9ED-EB34AA405FBE}" presName="nodeFollowingNodes" presStyleLbl="node1" presStyleIdx="1" presStyleCnt="8" custRadScaleRad="110039" custRadScaleInc="9152">
        <dgm:presLayoutVars>
          <dgm:bulletEnabled val="1"/>
        </dgm:presLayoutVars>
      </dgm:prSet>
      <dgm:spPr/>
      <dgm:t>
        <a:bodyPr/>
        <a:lstStyle/>
        <a:p>
          <a:endParaRPr lang="en-US"/>
        </a:p>
      </dgm:t>
    </dgm:pt>
    <dgm:pt modelId="{54CDB6D3-2345-427C-820D-C25D2DB331A5}" type="pres">
      <dgm:prSet presAssocID="{563C3198-92C1-4601-8ED2-D95A0FF234D2}" presName="nodeFollowingNodes" presStyleLbl="node1" presStyleIdx="2" presStyleCnt="8" custScaleX="94888" custScaleY="144444" custRadScaleRad="96376" custRadScaleInc="-17772">
        <dgm:presLayoutVars>
          <dgm:bulletEnabled val="1"/>
        </dgm:presLayoutVars>
      </dgm:prSet>
      <dgm:spPr/>
      <dgm:t>
        <a:bodyPr/>
        <a:lstStyle/>
        <a:p>
          <a:endParaRPr lang="en-US"/>
        </a:p>
      </dgm:t>
    </dgm:pt>
    <dgm:pt modelId="{5CF3C680-60C1-4D71-B78C-BD6BCBC52875}" type="pres">
      <dgm:prSet presAssocID="{6A791253-9224-4903-AC86-482212CFA3C0}" presName="nodeFollowingNodes" presStyleLbl="node1" presStyleIdx="3" presStyleCnt="8" custScaleX="132219" custScaleY="127545" custRadScaleRad="105763" custRadScaleInc="-26665">
        <dgm:presLayoutVars>
          <dgm:bulletEnabled val="1"/>
        </dgm:presLayoutVars>
      </dgm:prSet>
      <dgm:spPr/>
      <dgm:t>
        <a:bodyPr/>
        <a:lstStyle/>
        <a:p>
          <a:endParaRPr lang="en-US"/>
        </a:p>
      </dgm:t>
    </dgm:pt>
    <dgm:pt modelId="{46DDABFC-E409-4022-81B7-08F78325D89A}" type="pres">
      <dgm:prSet presAssocID="{8C40FB39-0476-4A3F-8B01-300DEF1B3326}" presName="nodeFollowingNodes" presStyleLbl="node1" presStyleIdx="4" presStyleCnt="8" custScaleX="111372" custScaleY="132806" custRadScaleRad="96126" custRadScaleInc="9396">
        <dgm:presLayoutVars>
          <dgm:bulletEnabled val="1"/>
        </dgm:presLayoutVars>
      </dgm:prSet>
      <dgm:spPr/>
      <dgm:t>
        <a:bodyPr/>
        <a:lstStyle/>
        <a:p>
          <a:endParaRPr lang="en-US"/>
        </a:p>
      </dgm:t>
    </dgm:pt>
    <dgm:pt modelId="{B992F7A7-4FCF-C042-8447-C6750CA560FD}" type="pres">
      <dgm:prSet presAssocID="{7B3AD0AB-97D4-4641-902B-16CC47418134}" presName="nodeFollowingNodes" presStyleLbl="node1" presStyleIdx="5" presStyleCnt="8" custScaleX="110833" custScaleY="102378" custRadScaleRad="113761" custRadScaleInc="29858">
        <dgm:presLayoutVars>
          <dgm:bulletEnabled val="1"/>
        </dgm:presLayoutVars>
      </dgm:prSet>
      <dgm:spPr/>
      <dgm:t>
        <a:bodyPr/>
        <a:lstStyle/>
        <a:p>
          <a:endParaRPr lang="en-US"/>
        </a:p>
      </dgm:t>
    </dgm:pt>
    <dgm:pt modelId="{217F7B84-01B6-417B-8127-A408708EF439}" type="pres">
      <dgm:prSet presAssocID="{83A30BFD-39A7-4A4B-8DCD-0D00F3CB6042}" presName="nodeFollowingNodes" presStyleLbl="node1" presStyleIdx="6" presStyleCnt="8" custScaleY="144027" custRadScaleRad="118599" custRadScaleInc="5469">
        <dgm:presLayoutVars>
          <dgm:bulletEnabled val="1"/>
        </dgm:presLayoutVars>
      </dgm:prSet>
      <dgm:spPr/>
      <dgm:t>
        <a:bodyPr/>
        <a:lstStyle/>
        <a:p>
          <a:endParaRPr lang="en-US"/>
        </a:p>
      </dgm:t>
    </dgm:pt>
    <dgm:pt modelId="{6706312F-A188-4695-8A6F-95C423CE9A9D}" type="pres">
      <dgm:prSet presAssocID="{28EFED05-F31F-407E-91CA-09EEE1F418DB}" presName="nodeFollowingNodes" presStyleLbl="node1" presStyleIdx="7" presStyleCnt="8" custScaleX="119204" custScaleY="145768" custRadScaleRad="116823" custRadScaleInc="-25003">
        <dgm:presLayoutVars>
          <dgm:bulletEnabled val="1"/>
        </dgm:presLayoutVars>
      </dgm:prSet>
      <dgm:spPr/>
      <dgm:t>
        <a:bodyPr/>
        <a:lstStyle/>
        <a:p>
          <a:endParaRPr lang="en-US"/>
        </a:p>
      </dgm:t>
    </dgm:pt>
  </dgm:ptLst>
  <dgm:cxnLst>
    <dgm:cxn modelId="{E85071A0-E792-45E8-8617-A94EDE2C1460}" srcId="{0CDC4D67-39AA-467A-93D5-94F160C717F7}" destId="{83A30BFD-39A7-4A4B-8DCD-0D00F3CB6042}" srcOrd="6" destOrd="0" parTransId="{6DA319E2-85F2-459E-A488-B0D8700BCAC5}" sibTransId="{FD635CB5-6CDB-466D-BD36-A1B839316761}"/>
    <dgm:cxn modelId="{FA2650A9-47EC-C24E-B058-3B54456D862D}" type="presOf" srcId="{AC08DE37-D5B0-C443-8502-0221FC9BF1AD}" destId="{B9172311-07DA-B84B-A275-71F2CFC44EE5}" srcOrd="0" destOrd="0" presId="urn:microsoft.com/office/officeart/2005/8/layout/cycle3"/>
    <dgm:cxn modelId="{B5F9B9B9-1A73-4506-8041-47AFE634B16B}" srcId="{0CDC4D67-39AA-467A-93D5-94F160C717F7}" destId="{8C40FB39-0476-4A3F-8B01-300DEF1B3326}" srcOrd="4" destOrd="0" parTransId="{52958C5F-9CE4-447B-A630-AB132B8F9149}" sibTransId="{6DE07B9F-3029-4614-8841-2FC93BEEF0C4}"/>
    <dgm:cxn modelId="{940D2222-DDDB-514B-85E3-1E699519F99E}" srcId="{0CDC4D67-39AA-467A-93D5-94F160C717F7}" destId="{7B3AD0AB-97D4-4641-902B-16CC47418134}" srcOrd="5" destOrd="0" parTransId="{EFCB5AC9-73D4-4F41-B37D-53D7C6AAAB58}" sibTransId="{D3A213F1-EEC3-7146-967C-0A9AC5EE278B}"/>
    <dgm:cxn modelId="{30F11237-1735-40D2-9609-3A870CEA0123}" srcId="{0CDC4D67-39AA-467A-93D5-94F160C717F7}" destId="{563C3198-92C1-4601-8ED2-D95A0FF234D2}" srcOrd="2" destOrd="0" parTransId="{23258950-2BAD-4F58-9DD8-0D75CE3D632D}" sibTransId="{401342F2-701C-445C-96C5-438497A5244C}"/>
    <dgm:cxn modelId="{80336B9D-605B-8F4E-B339-6B5DA0DDF9CC}" type="presOf" srcId="{83A30BFD-39A7-4A4B-8DCD-0D00F3CB6042}" destId="{217F7B84-01B6-417B-8127-A408708EF439}" srcOrd="0" destOrd="0" presId="urn:microsoft.com/office/officeart/2005/8/layout/cycle3"/>
    <dgm:cxn modelId="{C8BD0078-3561-C047-BE7F-4CEE1949CF47}" type="presOf" srcId="{6A791253-9224-4903-AC86-482212CFA3C0}" destId="{5CF3C680-60C1-4D71-B78C-BD6BCBC52875}" srcOrd="0" destOrd="0" presId="urn:microsoft.com/office/officeart/2005/8/layout/cycle3"/>
    <dgm:cxn modelId="{EC56915A-DBD0-4018-A8DC-A06ECCB83432}" srcId="{0CDC4D67-39AA-467A-93D5-94F160C717F7}" destId="{B81485CE-C724-44CF-B9ED-EB34AA405FBE}" srcOrd="1" destOrd="0" parTransId="{AC708F18-7AF2-4004-B11E-311338B026DD}" sibTransId="{904D5E3D-8013-405E-83D6-95CCB7CC3E05}"/>
    <dgm:cxn modelId="{BE5F5DB5-6406-5D40-8C45-2B20486E2CDB}" type="presOf" srcId="{563C3198-92C1-4601-8ED2-D95A0FF234D2}" destId="{54CDB6D3-2345-427C-820D-C25D2DB331A5}" srcOrd="0" destOrd="0" presId="urn:microsoft.com/office/officeart/2005/8/layout/cycle3"/>
    <dgm:cxn modelId="{A34693B9-52A5-204F-9067-1F052AC59690}" type="presOf" srcId="{B60EFE77-5A4A-884E-A1E4-442DD4767795}" destId="{0D06CC44-349F-F742-9612-499DEBE3ADF1}" srcOrd="0" destOrd="0" presId="urn:microsoft.com/office/officeart/2005/8/layout/cycle3"/>
    <dgm:cxn modelId="{1A9DB98B-1215-A144-97A5-648997AA83FE}" srcId="{0CDC4D67-39AA-467A-93D5-94F160C717F7}" destId="{B60EFE77-5A4A-884E-A1E4-442DD4767795}" srcOrd="0" destOrd="0" parTransId="{1BB5E100-D762-C645-9AA1-1475F6B63BCF}" sibTransId="{AC08DE37-D5B0-C443-8502-0221FC9BF1AD}"/>
    <dgm:cxn modelId="{BB7F6317-9520-5748-B716-E21DDEC8362B}" type="presOf" srcId="{7B3AD0AB-97D4-4641-902B-16CC47418134}" destId="{B992F7A7-4FCF-C042-8447-C6750CA560FD}" srcOrd="0" destOrd="0" presId="urn:microsoft.com/office/officeart/2005/8/layout/cycle3"/>
    <dgm:cxn modelId="{3EEFF2AA-7089-4A47-890D-BD02799C5BD2}" srcId="{0CDC4D67-39AA-467A-93D5-94F160C717F7}" destId="{6A791253-9224-4903-AC86-482212CFA3C0}" srcOrd="3" destOrd="0" parTransId="{DA279DF1-71D9-46A8-9414-7486485B652F}" sibTransId="{8C970C73-9119-4B38-B872-ADFD91363E38}"/>
    <dgm:cxn modelId="{32D9B4B0-8408-FA48-9E3A-FA94CC13E51D}" type="presOf" srcId="{B81485CE-C724-44CF-B9ED-EB34AA405FBE}" destId="{D4CC223F-5739-474D-BE20-8FF05A9EA1AE}" srcOrd="0" destOrd="0" presId="urn:microsoft.com/office/officeart/2005/8/layout/cycle3"/>
    <dgm:cxn modelId="{C5E5A089-F608-A249-BA2A-1610E5ED917E}" type="presOf" srcId="{28EFED05-F31F-407E-91CA-09EEE1F418DB}" destId="{6706312F-A188-4695-8A6F-95C423CE9A9D}" srcOrd="0" destOrd="0" presId="urn:microsoft.com/office/officeart/2005/8/layout/cycle3"/>
    <dgm:cxn modelId="{26807C9C-795B-1341-AE31-893D031DB5F3}" type="presOf" srcId="{8C40FB39-0476-4A3F-8B01-300DEF1B3326}" destId="{46DDABFC-E409-4022-81B7-08F78325D89A}" srcOrd="0" destOrd="0" presId="urn:microsoft.com/office/officeart/2005/8/layout/cycle3"/>
    <dgm:cxn modelId="{851B79F5-94D2-6044-A85B-2CB663864477}" type="presOf" srcId="{0CDC4D67-39AA-467A-93D5-94F160C717F7}" destId="{D7A9E4D8-9562-4D7B-B3FC-58C57BBC0E06}" srcOrd="0" destOrd="0" presId="urn:microsoft.com/office/officeart/2005/8/layout/cycle3"/>
    <dgm:cxn modelId="{14706BA3-FF06-4C4E-85FB-87F0BF7CDD2D}" srcId="{0CDC4D67-39AA-467A-93D5-94F160C717F7}" destId="{28EFED05-F31F-407E-91CA-09EEE1F418DB}" srcOrd="7" destOrd="0" parTransId="{D50B904E-9AAE-4F26-9E3F-E36DF93D2170}" sibTransId="{8B19BC85-25F5-416B-A624-72E34D58C479}"/>
    <dgm:cxn modelId="{7C779100-A643-9A42-94B1-8C2440335AFB}" type="presParOf" srcId="{D7A9E4D8-9562-4D7B-B3FC-58C57BBC0E06}" destId="{25664BDE-A4E5-45B1-A075-4F683083A965}" srcOrd="0" destOrd="0" presId="urn:microsoft.com/office/officeart/2005/8/layout/cycle3"/>
    <dgm:cxn modelId="{2362FE86-EC17-F747-AE0B-DDACC87D115E}" type="presParOf" srcId="{25664BDE-A4E5-45B1-A075-4F683083A965}" destId="{0D06CC44-349F-F742-9612-499DEBE3ADF1}" srcOrd="0" destOrd="0" presId="urn:microsoft.com/office/officeart/2005/8/layout/cycle3"/>
    <dgm:cxn modelId="{7CDAB356-AFBF-6249-A2E3-BC7C486514A0}" type="presParOf" srcId="{25664BDE-A4E5-45B1-A075-4F683083A965}" destId="{B9172311-07DA-B84B-A275-71F2CFC44EE5}" srcOrd="1" destOrd="0" presId="urn:microsoft.com/office/officeart/2005/8/layout/cycle3"/>
    <dgm:cxn modelId="{400383DC-213B-304C-B623-F7AFA3ECC669}" type="presParOf" srcId="{25664BDE-A4E5-45B1-A075-4F683083A965}" destId="{D4CC223F-5739-474D-BE20-8FF05A9EA1AE}" srcOrd="2" destOrd="0" presId="urn:microsoft.com/office/officeart/2005/8/layout/cycle3"/>
    <dgm:cxn modelId="{8B9C4020-C8FE-3843-BB30-C1DAD3AE0B7C}" type="presParOf" srcId="{25664BDE-A4E5-45B1-A075-4F683083A965}" destId="{54CDB6D3-2345-427C-820D-C25D2DB331A5}" srcOrd="3" destOrd="0" presId="urn:microsoft.com/office/officeart/2005/8/layout/cycle3"/>
    <dgm:cxn modelId="{D88B794A-8E57-094B-ACED-AF9590A68C57}" type="presParOf" srcId="{25664BDE-A4E5-45B1-A075-4F683083A965}" destId="{5CF3C680-60C1-4D71-B78C-BD6BCBC52875}" srcOrd="4" destOrd="0" presId="urn:microsoft.com/office/officeart/2005/8/layout/cycle3"/>
    <dgm:cxn modelId="{B1740605-19B1-C240-83B7-3955287DD583}" type="presParOf" srcId="{25664BDE-A4E5-45B1-A075-4F683083A965}" destId="{46DDABFC-E409-4022-81B7-08F78325D89A}" srcOrd="5" destOrd="0" presId="urn:microsoft.com/office/officeart/2005/8/layout/cycle3"/>
    <dgm:cxn modelId="{6AB9419C-5E67-CB44-9A34-BEB5E18D07E0}" type="presParOf" srcId="{25664BDE-A4E5-45B1-A075-4F683083A965}" destId="{B992F7A7-4FCF-C042-8447-C6750CA560FD}" srcOrd="6" destOrd="0" presId="urn:microsoft.com/office/officeart/2005/8/layout/cycle3"/>
    <dgm:cxn modelId="{1E46FB5F-8226-024F-9877-7A5171966434}" type="presParOf" srcId="{25664BDE-A4E5-45B1-A075-4F683083A965}" destId="{217F7B84-01B6-417B-8127-A408708EF439}" srcOrd="7" destOrd="0" presId="urn:microsoft.com/office/officeart/2005/8/layout/cycle3"/>
    <dgm:cxn modelId="{0CE38BFC-E51D-E141-8991-3092408A612A}" type="presParOf" srcId="{25664BDE-A4E5-45B1-A075-4F683083A965}" destId="{6706312F-A188-4695-8A6F-95C423CE9A9D}" srcOrd="8"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B7FFA-6B42-EB47-A268-21A372E65F3F}">
      <dsp:nvSpPr>
        <dsp:cNvPr id="0" name=""/>
        <dsp:cNvSpPr/>
      </dsp:nvSpPr>
      <dsp:spPr>
        <a:xfrm>
          <a:off x="7233" y="913286"/>
          <a:ext cx="2161877" cy="269939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Information is provided</a:t>
          </a:r>
        </a:p>
      </dsp:txBody>
      <dsp:txXfrm>
        <a:off x="70552" y="976605"/>
        <a:ext cx="2035239" cy="2572752"/>
      </dsp:txXfrm>
    </dsp:sp>
    <dsp:sp modelId="{DF7AC53E-96FC-C342-B34A-3CCD2F5D1B1A}">
      <dsp:nvSpPr>
        <dsp:cNvPr id="0" name=""/>
        <dsp:cNvSpPr/>
      </dsp:nvSpPr>
      <dsp:spPr>
        <a:xfrm>
          <a:off x="2385298" y="1994908"/>
          <a:ext cx="458317" cy="53614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2385298" y="2102137"/>
        <a:ext cx="320822" cy="321687"/>
      </dsp:txXfrm>
    </dsp:sp>
    <dsp:sp modelId="{F8C3B3A7-365C-3C44-A2E0-F32D1A911872}">
      <dsp:nvSpPr>
        <dsp:cNvPr id="0" name=""/>
        <dsp:cNvSpPr/>
      </dsp:nvSpPr>
      <dsp:spPr>
        <a:xfrm>
          <a:off x="3033861" y="913286"/>
          <a:ext cx="2161877" cy="2699390"/>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Awareness and knowledge is raised</a:t>
          </a:r>
        </a:p>
      </dsp:txBody>
      <dsp:txXfrm>
        <a:off x="3097180" y="976605"/>
        <a:ext cx="2035239" cy="2572752"/>
      </dsp:txXfrm>
    </dsp:sp>
    <dsp:sp modelId="{0C731ED7-5014-8341-9BE7-5EC925046B0E}">
      <dsp:nvSpPr>
        <dsp:cNvPr id="0" name=""/>
        <dsp:cNvSpPr/>
      </dsp:nvSpPr>
      <dsp:spPr>
        <a:xfrm>
          <a:off x="5411926" y="1994908"/>
          <a:ext cx="458317" cy="53614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5411926" y="2102137"/>
        <a:ext cx="320822" cy="321687"/>
      </dsp:txXfrm>
    </dsp:sp>
    <dsp:sp modelId="{1117261A-50D3-B14C-93A4-888EBA2DBA4A}">
      <dsp:nvSpPr>
        <dsp:cNvPr id="0" name=""/>
        <dsp:cNvSpPr/>
      </dsp:nvSpPr>
      <dsp:spPr>
        <a:xfrm>
          <a:off x="6060489" y="913286"/>
          <a:ext cx="2161877" cy="269939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People change their </a:t>
          </a:r>
          <a:r>
            <a:rPr lang="en-US" sz="2800" kern="1200" dirty="0" err="1"/>
            <a:t>behaviour</a:t>
          </a:r>
          <a:r>
            <a:rPr lang="en-US" sz="2800" kern="1200" dirty="0"/>
            <a:t> (the way we want them to)</a:t>
          </a:r>
        </a:p>
      </dsp:txBody>
      <dsp:txXfrm>
        <a:off x="6123808" y="976605"/>
        <a:ext cx="2035239" cy="2572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72311-07DA-B84B-A275-71F2CFC44EE5}">
      <dsp:nvSpPr>
        <dsp:cNvPr id="0" name=""/>
        <dsp:cNvSpPr/>
      </dsp:nvSpPr>
      <dsp:spPr>
        <a:xfrm>
          <a:off x="959464" y="-129507"/>
          <a:ext cx="5882547" cy="5882547"/>
        </a:xfrm>
        <a:prstGeom prst="circularArrow">
          <a:avLst>
            <a:gd name="adj1" fmla="val 5544"/>
            <a:gd name="adj2" fmla="val 330680"/>
            <a:gd name="adj3" fmla="val 14440986"/>
            <a:gd name="adj4" fmla="val 16993116"/>
            <a:gd name="adj5" fmla="val 5757"/>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06CC44-349F-F742-9612-499DEBE3ADF1}">
      <dsp:nvSpPr>
        <dsp:cNvPr id="0" name=""/>
        <dsp:cNvSpPr/>
      </dsp:nvSpPr>
      <dsp:spPr>
        <a:xfrm>
          <a:off x="2936610" y="-103461"/>
          <a:ext cx="1928257" cy="982046"/>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t>Step 1. Clarify purpose for using ToC  </a:t>
          </a:r>
        </a:p>
      </dsp:txBody>
      <dsp:txXfrm>
        <a:off x="2984550" y="-55521"/>
        <a:ext cx="1832377" cy="886166"/>
      </dsp:txXfrm>
    </dsp:sp>
    <dsp:sp modelId="{D4CC223F-5739-474D-BE20-8FF05A9EA1AE}">
      <dsp:nvSpPr>
        <dsp:cNvPr id="0" name=""/>
        <dsp:cNvSpPr/>
      </dsp:nvSpPr>
      <dsp:spPr>
        <a:xfrm>
          <a:off x="5252692" y="655557"/>
          <a:ext cx="1669111" cy="834555"/>
        </a:xfrm>
        <a:prstGeom prst="roundRect">
          <a:avLst/>
        </a:prstGeom>
        <a:solidFill>
          <a:schemeClr val="accent6">
            <a:shade val="50000"/>
            <a:hueOff val="92106"/>
            <a:satOff val="-4026"/>
            <a:lumOff val="109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t>Step 2. Describe desired change</a:t>
          </a:r>
        </a:p>
      </dsp:txBody>
      <dsp:txXfrm>
        <a:off x="5293432" y="696297"/>
        <a:ext cx="1587631" cy="753075"/>
      </dsp:txXfrm>
    </dsp:sp>
    <dsp:sp modelId="{54CDB6D3-2345-427C-820D-C25D2DB331A5}">
      <dsp:nvSpPr>
        <dsp:cNvPr id="0" name=""/>
        <dsp:cNvSpPr/>
      </dsp:nvSpPr>
      <dsp:spPr>
        <a:xfrm>
          <a:off x="5621880" y="1994185"/>
          <a:ext cx="1583786" cy="1205465"/>
        </a:xfrm>
        <a:prstGeom prst="roundRect">
          <a:avLst/>
        </a:prstGeom>
        <a:solidFill>
          <a:schemeClr val="accent6">
            <a:shade val="50000"/>
            <a:hueOff val="184212"/>
            <a:satOff val="-8053"/>
            <a:lumOff val="21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Step 3. </a:t>
          </a:r>
          <a:r>
            <a:rPr lang="en-US" sz="1600" b="1" kern="1200" dirty="0" err="1"/>
            <a:t>Analyse</a:t>
          </a:r>
          <a:r>
            <a:rPr lang="en-US" sz="1600" b="1" kern="1200" dirty="0"/>
            <a:t> current situation</a:t>
          </a:r>
          <a:endParaRPr lang="en-GB" sz="1600" b="1" kern="1200" dirty="0"/>
        </a:p>
      </dsp:txBody>
      <dsp:txXfrm>
        <a:off x="5680726" y="2053031"/>
        <a:ext cx="1466094" cy="1087773"/>
      </dsp:txXfrm>
    </dsp:sp>
    <dsp:sp modelId="{5CF3C680-60C1-4D71-B78C-BD6BCBC52875}">
      <dsp:nvSpPr>
        <dsp:cNvPr id="0" name=""/>
        <dsp:cNvSpPr/>
      </dsp:nvSpPr>
      <dsp:spPr>
        <a:xfrm>
          <a:off x="5102125" y="3860294"/>
          <a:ext cx="2206882" cy="1064433"/>
        </a:xfrm>
        <a:prstGeom prst="roundRect">
          <a:avLst/>
        </a:prstGeom>
        <a:solidFill>
          <a:schemeClr val="accent6">
            <a:shade val="50000"/>
            <a:hueOff val="276318"/>
            <a:satOff val="-12079"/>
            <a:lumOff val="329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Step 4. Identify who/what/where needs to change </a:t>
          </a:r>
          <a:endParaRPr lang="en-GB" sz="1600" b="1" kern="1200" dirty="0"/>
        </a:p>
      </dsp:txBody>
      <dsp:txXfrm>
        <a:off x="5154086" y="3912255"/>
        <a:ext cx="2102960" cy="960511"/>
      </dsp:txXfrm>
    </dsp:sp>
    <dsp:sp modelId="{46DDABFC-E409-4022-81B7-08F78325D89A}">
      <dsp:nvSpPr>
        <dsp:cNvPr id="0" name=""/>
        <dsp:cNvSpPr/>
      </dsp:nvSpPr>
      <dsp:spPr>
        <a:xfrm>
          <a:off x="2927193" y="4748122"/>
          <a:ext cx="1858922" cy="1108339"/>
        </a:xfrm>
        <a:prstGeom prst="roundRect">
          <a:avLst/>
        </a:prstGeom>
        <a:solidFill>
          <a:schemeClr val="accent6">
            <a:shade val="50000"/>
            <a:hueOff val="368424"/>
            <a:satOff val="-16105"/>
            <a:lumOff val="43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t> </a:t>
          </a:r>
          <a:r>
            <a:rPr lang="en-US" sz="1600" b="1" kern="1200" dirty="0"/>
            <a:t>Step 5. Strategic priorities </a:t>
          </a:r>
          <a:endParaRPr lang="en-GB" sz="1600" b="1" kern="1200" dirty="0"/>
        </a:p>
      </dsp:txBody>
      <dsp:txXfrm>
        <a:off x="2981298" y="4802227"/>
        <a:ext cx="1750712" cy="1000129"/>
      </dsp:txXfrm>
    </dsp:sp>
    <dsp:sp modelId="{B992F7A7-4FCF-C042-8447-C6750CA560FD}">
      <dsp:nvSpPr>
        <dsp:cNvPr id="0" name=""/>
        <dsp:cNvSpPr/>
      </dsp:nvSpPr>
      <dsp:spPr>
        <a:xfrm>
          <a:off x="697941" y="4025545"/>
          <a:ext cx="1849925" cy="854401"/>
        </a:xfrm>
        <a:prstGeom prst="roundRect">
          <a:avLst/>
        </a:prstGeom>
        <a:solidFill>
          <a:schemeClr val="accent6">
            <a:shade val="50000"/>
            <a:hueOff val="276318"/>
            <a:satOff val="-12079"/>
            <a:lumOff val="329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t>Step 6. Map change pathways</a:t>
          </a:r>
        </a:p>
      </dsp:txBody>
      <dsp:txXfrm>
        <a:off x="739649" y="4067253"/>
        <a:ext cx="1766509" cy="770985"/>
      </dsp:txXfrm>
    </dsp:sp>
    <dsp:sp modelId="{217F7B84-01B6-417B-8127-A408708EF439}">
      <dsp:nvSpPr>
        <dsp:cNvPr id="0" name=""/>
        <dsp:cNvSpPr/>
      </dsp:nvSpPr>
      <dsp:spPr>
        <a:xfrm>
          <a:off x="207217" y="2181553"/>
          <a:ext cx="1669111" cy="1201985"/>
        </a:xfrm>
        <a:prstGeom prst="roundRect">
          <a:avLst/>
        </a:prstGeom>
        <a:solidFill>
          <a:schemeClr val="accent6">
            <a:shade val="50000"/>
            <a:hueOff val="184212"/>
            <a:satOff val="-8053"/>
            <a:lumOff val="21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Step 7. Define MEL priorities and process</a:t>
          </a:r>
          <a:endParaRPr lang="en-GB" sz="1600" b="1" kern="1200" dirty="0"/>
        </a:p>
      </dsp:txBody>
      <dsp:txXfrm>
        <a:off x="265893" y="2240229"/>
        <a:ext cx="1551759" cy="1084633"/>
      </dsp:txXfrm>
    </dsp:sp>
    <dsp:sp modelId="{6706312F-A188-4695-8A6F-95C423CE9A9D}">
      <dsp:nvSpPr>
        <dsp:cNvPr id="0" name=""/>
        <dsp:cNvSpPr/>
      </dsp:nvSpPr>
      <dsp:spPr>
        <a:xfrm>
          <a:off x="619283" y="607001"/>
          <a:ext cx="1989647" cy="1216514"/>
        </a:xfrm>
        <a:prstGeom prst="roundRect">
          <a:avLst/>
        </a:prstGeom>
        <a:solidFill>
          <a:schemeClr val="accent6">
            <a:shade val="50000"/>
            <a:hueOff val="92106"/>
            <a:satOff val="-4026"/>
            <a:lumOff val="109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a:t>Step 8. Use ToC for critical reflection to implement and adapt</a:t>
          </a:r>
          <a:r>
            <a:rPr lang="en-GB" sz="1600" b="1" kern="1200" dirty="0"/>
            <a:t> </a:t>
          </a:r>
          <a:endParaRPr lang="en-GB" sz="1400" kern="1200" dirty="0"/>
        </a:p>
      </dsp:txBody>
      <dsp:txXfrm>
        <a:off x="678668" y="666386"/>
        <a:ext cx="1870877" cy="10977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8DE3B-DC4E-B447-81F9-516408A3AABF}" type="datetimeFigureOut">
              <a:rPr lang="en-GB" smtClean="0"/>
              <a:t>10/03/2020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A51A2-D8B3-E444-87CF-9CB6A14D0F3B}" type="slidenum">
              <a:rPr lang="en-GB" smtClean="0"/>
              <a:t>‹#›</a:t>
            </a:fld>
            <a:endParaRPr lang="en-GB"/>
          </a:p>
        </p:txBody>
      </p:sp>
    </p:spTree>
    <p:extLst>
      <p:ext uri="{BB962C8B-B14F-4D97-AF65-F5344CB8AC3E}">
        <p14:creationId xmlns:p14="http://schemas.microsoft.com/office/powerpoint/2010/main" val="314561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CA51A2-D8B3-E444-87CF-9CB6A14D0F3B}" type="slidenum">
              <a:rPr lang="en-GB" smtClean="0"/>
              <a:t>2</a:t>
            </a:fld>
            <a:endParaRPr lang="en-GB"/>
          </a:p>
        </p:txBody>
      </p:sp>
    </p:spTree>
    <p:extLst>
      <p:ext uri="{BB962C8B-B14F-4D97-AF65-F5344CB8AC3E}">
        <p14:creationId xmlns:p14="http://schemas.microsoft.com/office/powerpoint/2010/main" val="337160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a time when you changed something in your life</a:t>
            </a:r>
            <a:r>
              <a:rPr lang="is-IS" dirty="0"/>
              <a:t>,</a:t>
            </a:r>
            <a:r>
              <a:rPr lang="is-IS" baseline="0" dirty="0"/>
              <a:t> did it happen like this? </a:t>
            </a:r>
          </a:p>
          <a:p>
            <a:endParaRPr lang="is-IS" baseline="0" dirty="0"/>
          </a:p>
          <a:p>
            <a:r>
              <a:rPr lang="is-IS" baseline="0" dirty="0"/>
              <a:t>Once you start to think about this, it‘s one of the most common theories underpinning so many initiatives.</a:t>
            </a:r>
          </a:p>
          <a:p>
            <a:endParaRPr lang="is-IS" baseline="0" dirty="0"/>
          </a:p>
          <a:p>
            <a:pPr marL="171450" indent="-171450">
              <a:buFontTx/>
              <a:buChar char="-"/>
            </a:pPr>
            <a:r>
              <a:rPr lang="is-IS" baseline="0" dirty="0"/>
              <a:t>How can we make this ’theory’ more useful?</a:t>
            </a:r>
          </a:p>
          <a:p>
            <a:pPr marL="171450" indent="-171450">
              <a:buFontTx/>
              <a:buChar char="-"/>
            </a:pPr>
            <a:endParaRPr lang="is-IS" baseline="0" dirty="0"/>
          </a:p>
          <a:p>
            <a:pPr marL="171450" indent="-171450">
              <a:buFontTx/>
              <a:buChar char="-"/>
            </a:pPr>
            <a:r>
              <a:rPr lang="en-US" baseline="0" dirty="0"/>
              <a:t>E</a:t>
            </a:r>
            <a:r>
              <a:rPr lang="is-IS" baseline="0" dirty="0"/>
              <a:t>.g.</a:t>
            </a:r>
          </a:p>
          <a:p>
            <a:pPr marL="171450" indent="-171450">
              <a:buFontTx/>
              <a:buChar char="-"/>
            </a:pPr>
            <a:endParaRPr lang="is-IS" baseline="0" dirty="0"/>
          </a:p>
          <a:p>
            <a:pPr marL="171450" indent="-171450">
              <a:buFontTx/>
              <a:buChar char="-"/>
            </a:pPr>
            <a:r>
              <a:rPr lang="is-IS" baseline="0" dirty="0"/>
              <a:t>What assumptions are being made in this ’theory’?</a:t>
            </a:r>
          </a:p>
          <a:p>
            <a:pPr marL="171450" indent="-171450">
              <a:buFontTx/>
              <a:buChar char="-"/>
            </a:pPr>
            <a:endParaRPr lang="is-IS" baseline="0" dirty="0"/>
          </a:p>
          <a:p>
            <a:pPr marL="171450" indent="-171450">
              <a:buFontTx/>
              <a:buChar char="-"/>
            </a:pPr>
            <a:r>
              <a:rPr lang="is-IS" baseline="0" dirty="0"/>
              <a:t>What do we know about what makes people change their behaviour?</a:t>
            </a:r>
          </a:p>
          <a:p>
            <a:pPr marL="171450" indent="-171450">
              <a:buFontTx/>
              <a:buChar char="-"/>
            </a:pPr>
            <a:endParaRPr lang="is-IS" baseline="0" dirty="0"/>
          </a:p>
          <a:p>
            <a:pPr marL="171450" indent="-171450">
              <a:buFontTx/>
              <a:buChar char="-"/>
            </a:pPr>
            <a:r>
              <a:rPr lang="is-IS" baseline="0" dirty="0"/>
              <a:t>What else could we put in this ToC to make it more useful?</a:t>
            </a:r>
            <a:endParaRPr lang="is-IS" dirty="0"/>
          </a:p>
          <a:p>
            <a:endParaRPr lang="is-IS" dirty="0"/>
          </a:p>
        </p:txBody>
      </p:sp>
      <p:sp>
        <p:nvSpPr>
          <p:cNvPr id="4" name="Slide Number Placeholder 3"/>
          <p:cNvSpPr>
            <a:spLocks noGrp="1"/>
          </p:cNvSpPr>
          <p:nvPr>
            <p:ph type="sldNum" sz="quarter" idx="10"/>
          </p:nvPr>
        </p:nvSpPr>
        <p:spPr/>
        <p:txBody>
          <a:bodyPr/>
          <a:lstStyle/>
          <a:p>
            <a:fld id="{1A7154B1-9906-3D45-B7A5-4749A3D97369}" type="slidenum">
              <a:rPr lang="en-GB" smtClean="0"/>
              <a:t>11</a:t>
            </a:fld>
            <a:endParaRPr lang="en-GB"/>
          </a:p>
        </p:txBody>
      </p:sp>
    </p:spTree>
    <p:extLst>
      <p:ext uri="{BB962C8B-B14F-4D97-AF65-F5344CB8AC3E}">
        <p14:creationId xmlns:p14="http://schemas.microsoft.com/office/powerpoint/2010/main" val="1927686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CA51A2-D8B3-E444-87CF-9CB6A14D0F3B}" type="slidenum">
              <a:rPr lang="en-GB" smtClean="0"/>
              <a:t>12</a:t>
            </a:fld>
            <a:endParaRPr lang="en-GB"/>
          </a:p>
        </p:txBody>
      </p:sp>
    </p:spTree>
    <p:extLst>
      <p:ext uri="{BB962C8B-B14F-4D97-AF65-F5344CB8AC3E}">
        <p14:creationId xmlns:p14="http://schemas.microsoft.com/office/powerpoint/2010/main" val="585627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In 2015, I worked with Irene </a:t>
            </a:r>
            <a:r>
              <a:rPr lang="en-AU" sz="1200" kern="1200" dirty="0" err="1">
                <a:solidFill>
                  <a:schemeClr val="tx1"/>
                </a:solidFill>
                <a:effectLst/>
                <a:latin typeface="+mn-lt"/>
                <a:ea typeface="+mn-ea"/>
                <a:cs typeface="+mn-cs"/>
              </a:rPr>
              <a:t>Guijt</a:t>
            </a:r>
            <a:r>
              <a:rPr lang="en-AU" sz="1200" kern="1200" dirty="0">
                <a:solidFill>
                  <a:schemeClr val="tx1"/>
                </a:solidFill>
                <a:effectLst/>
                <a:latin typeface="+mn-lt"/>
                <a:ea typeface="+mn-ea"/>
                <a:cs typeface="+mn-cs"/>
              </a:rPr>
              <a:t> and </a:t>
            </a:r>
            <a:r>
              <a:rPr lang="en-AU" sz="1200" kern="1200" dirty="0" err="1">
                <a:solidFill>
                  <a:schemeClr val="tx1"/>
                </a:solidFill>
                <a:effectLst/>
                <a:latin typeface="+mn-lt"/>
                <a:ea typeface="+mn-ea"/>
                <a:cs typeface="+mn-cs"/>
              </a:rPr>
              <a:t>Marjan</a:t>
            </a:r>
            <a:r>
              <a:rPr lang="en-AU" sz="1200" kern="1200" dirty="0">
                <a:solidFill>
                  <a:schemeClr val="tx1"/>
                </a:solidFill>
                <a:effectLst/>
                <a:latin typeface="+mn-lt"/>
                <a:ea typeface="+mn-ea"/>
                <a:cs typeface="+mn-cs"/>
              </a:rPr>
              <a:t> Van </a:t>
            </a:r>
            <a:r>
              <a:rPr lang="en-AU" sz="1200" kern="1200" dirty="0" err="1">
                <a:solidFill>
                  <a:schemeClr val="tx1"/>
                </a:solidFill>
                <a:effectLst/>
                <a:latin typeface="+mn-lt"/>
                <a:ea typeface="+mn-ea"/>
                <a:cs typeface="+mn-cs"/>
              </a:rPr>
              <a:t>Es</a:t>
            </a:r>
            <a:r>
              <a:rPr lang="en-AU" sz="1200" kern="1200" dirty="0">
                <a:solidFill>
                  <a:schemeClr val="tx1"/>
                </a:solidFill>
                <a:effectLst/>
                <a:latin typeface="+mn-lt"/>
                <a:ea typeface="+mn-ea"/>
                <a:cs typeface="+mn-cs"/>
              </a:rPr>
              <a:t> to develop a practical guide to using ToC</a:t>
            </a:r>
            <a:r>
              <a:rPr lang="en-AU" sz="1200" kern="1200" baseline="0" dirty="0">
                <a:solidFill>
                  <a:schemeClr val="tx1"/>
                </a:solidFill>
                <a:effectLst/>
                <a:latin typeface="+mn-lt"/>
                <a:ea typeface="+mn-ea"/>
                <a:cs typeface="+mn-cs"/>
              </a:rPr>
              <a:t> for complex programmes for </a:t>
            </a:r>
            <a:r>
              <a:rPr lang="en-AU" sz="1200" kern="1200" baseline="0" dirty="0" err="1">
                <a:solidFill>
                  <a:schemeClr val="tx1"/>
                </a:solidFill>
                <a:effectLst/>
                <a:latin typeface="+mn-lt"/>
                <a:ea typeface="+mn-ea"/>
                <a:cs typeface="+mn-cs"/>
              </a:rPr>
              <a:t>Hivos</a:t>
            </a:r>
            <a:r>
              <a:rPr lang="en-AU" sz="1200" kern="1200" baseline="0" dirty="0">
                <a:solidFill>
                  <a:schemeClr val="tx1"/>
                </a:solidFill>
                <a:effectLst/>
                <a:latin typeface="+mn-lt"/>
                <a:ea typeface="+mn-ea"/>
                <a:cs typeface="+mn-cs"/>
              </a:rPr>
              <a:t>, the Dutch human rights NGO. Our aim was to provide a structure for people to follow but without falling into tick-box thinking.</a:t>
            </a:r>
          </a:p>
          <a:p>
            <a:r>
              <a:rPr lang="en-AU" sz="1200" kern="1200" baseline="0" dirty="0">
                <a:solidFill>
                  <a:schemeClr val="tx1"/>
                </a:solidFill>
                <a:effectLst/>
                <a:latin typeface="+mn-lt"/>
                <a:ea typeface="+mn-ea"/>
                <a:cs typeface="+mn-cs"/>
              </a:rPr>
              <a:t>- </a:t>
            </a:r>
            <a:r>
              <a:rPr lang="en-AU" sz="1200" kern="1200" baseline="0" dirty="0" err="1">
                <a:solidFill>
                  <a:schemeClr val="tx1"/>
                </a:solidFill>
                <a:effectLst/>
                <a:latin typeface="+mn-lt"/>
                <a:ea typeface="+mn-ea"/>
                <a:cs typeface="+mn-cs"/>
              </a:rPr>
              <a:t>Hivos</a:t>
            </a:r>
            <a:r>
              <a:rPr lang="en-AU" sz="1200" kern="1200" baseline="0" dirty="0">
                <a:solidFill>
                  <a:schemeClr val="tx1"/>
                </a:solidFill>
                <a:effectLst/>
                <a:latin typeface="+mn-lt"/>
                <a:ea typeface="+mn-ea"/>
                <a:cs typeface="+mn-cs"/>
              </a:rPr>
              <a:t> Guide is available for free online, links at the end of this presentation.</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marL="171450" indent="-171450">
              <a:buFontTx/>
              <a:buChar char="-"/>
            </a:pPr>
            <a:r>
              <a:rPr lang="en-AU" sz="1200" kern="1200" baseline="0" dirty="0">
                <a:solidFill>
                  <a:schemeClr val="tx1"/>
                </a:solidFill>
                <a:effectLst/>
                <a:latin typeface="+mn-lt"/>
                <a:ea typeface="+mn-ea"/>
                <a:cs typeface="+mn-cs"/>
              </a:rPr>
              <a:t>We broke out four building blocks to ToC: </a:t>
            </a:r>
          </a:p>
          <a:p>
            <a:pPr marL="171450" indent="-171450">
              <a:buFontTx/>
              <a:buChar char="-"/>
            </a:pPr>
            <a:r>
              <a:rPr lang="en-AU" sz="1200" kern="1200" baseline="0" dirty="0">
                <a:solidFill>
                  <a:schemeClr val="tx1"/>
                </a:solidFill>
                <a:effectLst/>
                <a:latin typeface="+mn-lt"/>
                <a:ea typeface="+mn-ea"/>
                <a:cs typeface="+mn-cs"/>
              </a:rPr>
              <a:t>A set of core principles; </a:t>
            </a:r>
          </a:p>
          <a:p>
            <a:pPr marL="171450" indent="-171450">
              <a:buFontTx/>
              <a:buChar char="-"/>
            </a:pPr>
            <a:r>
              <a:rPr lang="en-AU" sz="1200" kern="1200" baseline="0" dirty="0">
                <a:solidFill>
                  <a:schemeClr val="tx1"/>
                </a:solidFill>
                <a:effectLst/>
                <a:latin typeface="+mn-lt"/>
                <a:ea typeface="+mn-ea"/>
                <a:cs typeface="+mn-cs"/>
              </a:rPr>
              <a:t>Being clear about your purpose for working with ToC, as a clear purpose informs</a:t>
            </a:r>
            <a:r>
              <a:rPr lang="is-IS" sz="1200" kern="1200" baseline="0" dirty="0">
                <a:solidFill>
                  <a:schemeClr val="tx1"/>
                </a:solidFill>
                <a:effectLst/>
                <a:latin typeface="+mn-lt"/>
                <a:ea typeface="+mn-ea"/>
                <a:cs typeface="+mn-cs"/>
              </a:rPr>
              <a:t>…</a:t>
            </a:r>
            <a:endParaRPr lang="en-AU" sz="1200" kern="1200" baseline="0" dirty="0">
              <a:solidFill>
                <a:schemeClr val="tx1"/>
              </a:solidFill>
              <a:effectLst/>
              <a:latin typeface="+mn-lt"/>
              <a:ea typeface="+mn-ea"/>
              <a:cs typeface="+mn-cs"/>
            </a:endParaRPr>
          </a:p>
          <a:p>
            <a:pPr marL="171450" indent="-171450">
              <a:buFontTx/>
              <a:buChar char="-"/>
            </a:pPr>
            <a:r>
              <a:rPr lang="en-AU" sz="1200" kern="1200" baseline="0" dirty="0">
                <a:solidFill>
                  <a:schemeClr val="tx1"/>
                </a:solidFill>
                <a:effectLst/>
                <a:latin typeface="+mn-lt"/>
                <a:ea typeface="+mn-ea"/>
                <a:cs typeface="+mn-cs"/>
              </a:rPr>
              <a:t>An appropriate process, with the right stakeholders</a:t>
            </a:r>
          </a:p>
          <a:p>
            <a:pPr marL="171450" indent="-171450">
              <a:buFontTx/>
              <a:buChar char="-"/>
            </a:pPr>
            <a:r>
              <a:rPr lang="en-AU" sz="1200" kern="1200" baseline="0" dirty="0">
                <a:solidFill>
                  <a:schemeClr val="tx1"/>
                </a:solidFill>
                <a:effectLst/>
                <a:latin typeface="+mn-lt"/>
                <a:ea typeface="+mn-ea"/>
                <a:cs typeface="+mn-cs"/>
              </a:rPr>
              <a:t>Effective ToC products: visual, narrative, but also the PMEL frameworks, and a plan to improve the ToC continuously.</a:t>
            </a:r>
          </a:p>
          <a:p>
            <a:pPr marL="171450" indent="-171450">
              <a:buFontTx/>
              <a:buChar char="-"/>
            </a:pPr>
            <a:endParaRPr lang="en-AU" sz="1200" kern="1200" baseline="0" dirty="0">
              <a:solidFill>
                <a:schemeClr val="tx1"/>
              </a:solidFill>
              <a:effectLst/>
              <a:latin typeface="+mn-lt"/>
              <a:ea typeface="+mn-ea"/>
              <a:cs typeface="+mn-cs"/>
            </a:endParaRPr>
          </a:p>
          <a:p>
            <a:pPr marL="171450" indent="-171450">
              <a:buFontTx/>
              <a:buChar char="-"/>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ToC works</a:t>
            </a:r>
            <a:r>
              <a:rPr lang="en-AU" sz="1200" kern="1200" baseline="0" dirty="0">
                <a:solidFill>
                  <a:schemeClr val="tx1"/>
                </a:solidFill>
                <a:effectLst/>
                <a:latin typeface="+mn-lt"/>
                <a:ea typeface="+mn-ea"/>
                <a:cs typeface="+mn-cs"/>
              </a:rPr>
              <a:t> well as an</a:t>
            </a:r>
            <a:r>
              <a:rPr lang="en-AU" sz="1200" kern="1200" dirty="0">
                <a:solidFill>
                  <a:schemeClr val="tx1"/>
                </a:solidFill>
                <a:effectLst/>
                <a:latin typeface="+mn-lt"/>
                <a:ea typeface="+mn-ea"/>
                <a:cs typeface="+mn-cs"/>
              </a:rPr>
              <a:t> over-arching process, as you can use different methods and tools in a ToC process, depending on requirements or own preferences.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Principles: </a:t>
            </a:r>
          </a:p>
          <a:p>
            <a:pPr lvl="0"/>
            <a:r>
              <a:rPr lang="en-GB" sz="1200" kern="1200" dirty="0">
                <a:solidFill>
                  <a:schemeClr val="tx1"/>
                </a:solidFill>
                <a:effectLst/>
                <a:latin typeface="+mn-lt"/>
                <a:ea typeface="+mn-ea"/>
                <a:cs typeface="+mn-cs"/>
              </a:rPr>
              <a:t>comprehensiveness of analysis (context, values, strategy, actors)</a:t>
            </a:r>
            <a:endParaRPr lang="en-AU"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in-depth power and gender analysis about ‘how change happens’ and the forces that help and hinder </a:t>
            </a:r>
            <a:endParaRPr lang="en-AU"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making explicit underlying assumptions and values, including about power and gender dynamics</a:t>
            </a:r>
            <a:endParaRPr lang="en-AU"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participation of different groups of key people in </a:t>
            </a:r>
            <a:r>
              <a:rPr lang="en-GB" sz="1200" kern="1200" dirty="0" err="1">
                <a:solidFill>
                  <a:schemeClr val="tx1"/>
                </a:solidFill>
                <a:effectLst/>
                <a:latin typeface="+mn-lt"/>
                <a:ea typeface="+mn-ea"/>
                <a:cs typeface="+mn-cs"/>
              </a:rPr>
              <a:t>ToC</a:t>
            </a:r>
            <a:r>
              <a:rPr lang="en-GB" sz="1200" kern="1200" dirty="0">
                <a:solidFill>
                  <a:schemeClr val="tx1"/>
                </a:solidFill>
                <a:effectLst/>
                <a:latin typeface="+mn-lt"/>
                <a:ea typeface="+mn-ea"/>
                <a:cs typeface="+mn-cs"/>
              </a:rPr>
              <a:t> development</a:t>
            </a:r>
            <a:endParaRPr lang="en-AU"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active and dynamic use in organisations to guide the work</a:t>
            </a:r>
          </a:p>
          <a:p>
            <a:pPr lvl="0"/>
            <a:endParaRPr lang="en-GB" sz="1200" kern="1200" dirty="0">
              <a:solidFill>
                <a:schemeClr val="tx1"/>
              </a:solidFill>
              <a:effectLst/>
              <a:latin typeface="+mn-lt"/>
              <a:ea typeface="+mn-ea"/>
              <a:cs typeface="+mn-cs"/>
            </a:endParaRPr>
          </a:p>
          <a:p>
            <a:pPr marL="0" indent="0">
              <a:buFont typeface="Univers" charset="0"/>
              <a:buNone/>
            </a:pP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365C4F-ADF9-324D-BBFA-33D0E73A857D}" type="slidenum">
              <a:rPr lang="en-US" smtClean="0"/>
              <a:t>13</a:t>
            </a:fld>
            <a:endParaRPr lang="en-US"/>
          </a:p>
        </p:txBody>
      </p:sp>
    </p:spTree>
    <p:extLst>
      <p:ext uri="{BB962C8B-B14F-4D97-AF65-F5344CB8AC3E}">
        <p14:creationId xmlns:p14="http://schemas.microsoft.com/office/powerpoint/2010/main" val="13873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dirty="0"/>
              <a:t>This is a helpful framework for mapping out a ToC.</a:t>
            </a:r>
          </a:p>
          <a:p>
            <a:pPr marL="171450" indent="-171450">
              <a:buFontTx/>
              <a:buChar char="-"/>
            </a:pPr>
            <a:r>
              <a:rPr lang="en-US" dirty="0"/>
              <a:t>Spheres of influence </a:t>
            </a:r>
          </a:p>
          <a:p>
            <a:r>
              <a:rPr lang="en-US" dirty="0"/>
              <a:t>- A framework that we have found to be very useful for </a:t>
            </a:r>
            <a:r>
              <a:rPr lang="en-US" dirty="0" err="1"/>
              <a:t>programmes</a:t>
            </a:r>
            <a:r>
              <a:rPr lang="en-US" dirty="0"/>
              <a:t> </a:t>
            </a:r>
            <a:r>
              <a:rPr lang="en-US" baseline="0" dirty="0"/>
              <a:t>is the concept of the spheres of influence.</a:t>
            </a:r>
            <a:endParaRPr lang="en-US" dirty="0"/>
          </a:p>
          <a:p>
            <a:endParaRPr lang="en-US" dirty="0"/>
          </a:p>
          <a:p>
            <a:pPr marL="171450" indent="-171450">
              <a:buFontTx/>
              <a:buChar char="-"/>
            </a:pPr>
            <a:r>
              <a:rPr lang="en-US" dirty="0"/>
              <a:t>Spheres</a:t>
            </a:r>
            <a:r>
              <a:rPr lang="en-US" baseline="0" dirty="0"/>
              <a:t> of influence developed by the Canadian International Development Research Centre. It is also used specific applications of ToC, e.g.  Outcome Mapping, which some of you may have seen.</a:t>
            </a:r>
          </a:p>
          <a:p>
            <a:pPr marL="171450" indent="-171450">
              <a:buFontTx/>
              <a:buChar char="-"/>
            </a:pPr>
            <a:endParaRPr lang="en-US" baseline="0" dirty="0"/>
          </a:p>
          <a:p>
            <a:pPr marL="171450" indent="-171450">
              <a:buFontTx/>
              <a:buChar char="-"/>
            </a:pPr>
            <a:r>
              <a:rPr lang="en-US" baseline="0" dirty="0"/>
              <a:t>It is part of IDRC’s frame for assessing research impact, but it is useful to unpacking any change process.</a:t>
            </a:r>
          </a:p>
          <a:p>
            <a:pPr marL="171450" indent="-171450">
              <a:buFontTx/>
              <a:buChar char="-"/>
            </a:pPr>
            <a:endParaRPr lang="en-US" baseline="0" dirty="0"/>
          </a:p>
          <a:p>
            <a:pPr marL="171450" indent="-171450">
              <a:buFontTx/>
              <a:buChar char="-"/>
            </a:pPr>
            <a:r>
              <a:rPr lang="en-US" b="1" baseline="0" dirty="0"/>
              <a:t>Sphere of control </a:t>
            </a:r>
            <a:r>
              <a:rPr lang="en-US" baseline="0" dirty="0"/>
              <a:t>is everything that is in the control of the </a:t>
            </a:r>
            <a:r>
              <a:rPr lang="en-US" baseline="0" dirty="0" err="1"/>
              <a:t>programme</a:t>
            </a:r>
            <a:r>
              <a:rPr lang="en-US" baseline="0" dirty="0"/>
              <a:t> – portfolios of activity ,bringing resources,  delivery partnerships, production of outputs (although it can still feel a bit uncontrolled!) There are reactions, responses and changes in reasoning that arise in participants via </a:t>
            </a:r>
            <a:r>
              <a:rPr lang="en-US" baseline="0" dirty="0" err="1"/>
              <a:t>engaaing</a:t>
            </a:r>
            <a:r>
              <a:rPr lang="en-US" baseline="0" dirty="0"/>
              <a:t> with the activities of the </a:t>
            </a:r>
            <a:r>
              <a:rPr lang="en-US" baseline="0" dirty="0" err="1"/>
              <a:t>programme</a:t>
            </a:r>
            <a:r>
              <a:rPr lang="en-US" baseline="0" dirty="0"/>
              <a:t>.</a:t>
            </a:r>
          </a:p>
          <a:p>
            <a:pPr marL="171450" indent="-171450">
              <a:buFontTx/>
              <a:buChar char="-"/>
            </a:pPr>
            <a:endParaRPr lang="en-US"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 </a:t>
            </a:r>
            <a:r>
              <a:rPr lang="en-US" b="1" baseline="0" dirty="0"/>
              <a:t>Sphere of direct influence </a:t>
            </a:r>
            <a:r>
              <a:rPr lang="en-US" baseline="0" dirty="0"/>
              <a:t>is where the </a:t>
            </a:r>
            <a:r>
              <a:rPr lang="en-US" baseline="0" dirty="0" err="1"/>
              <a:t>programme’s</a:t>
            </a:r>
            <a:r>
              <a:rPr lang="en-US" baseline="0" dirty="0"/>
              <a:t> efforts influence participants’, and possibly their immediate stakeholders’, awareness, knowledge and skills; attitudes and </a:t>
            </a:r>
            <a:r>
              <a:rPr lang="en-US" baseline="0" dirty="0" err="1"/>
              <a:t>behaviours</a:t>
            </a:r>
            <a:r>
              <a:rPr lang="en-US" baseline="0" dirty="0"/>
              <a:t>, networks and relationships.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baseline="0" dirty="0"/>
              <a:t>Sphere of indirect influence </a:t>
            </a:r>
            <a:r>
              <a:rPr lang="en-US" b="0" baseline="0" dirty="0"/>
              <a:t>is where those who were reached in turn go onto influence stakeholders within their wider networks.</a:t>
            </a:r>
            <a:endParaRPr lang="en-US" b="1"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further we move away form the sphere of control towards the longer-term outcomes, control and influence diffuses because of the interaction of multiple actors, agencies, and socio-political circumstances. </a:t>
            </a:r>
            <a:r>
              <a:rPr lang="en-US" baseline="0" dirty="0"/>
              <a:t>Definitely non-linear, and sometimes messy and complicated!</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171450" indent="-171450">
              <a:buFontTx/>
              <a:buChar char="-"/>
            </a:pPr>
            <a:r>
              <a:rPr lang="en-US" b="1" baseline="0" dirty="0"/>
              <a:t>Sphere of interest (or impact) </a:t>
            </a:r>
            <a:r>
              <a:rPr lang="en-US" baseline="0" dirty="0"/>
              <a:t>– is where the longer term goals and impact are placed, to act as guiding lights for all our analysis, planning and implementation.</a:t>
            </a:r>
          </a:p>
          <a:p>
            <a:pPr marL="171450" indent="-171450">
              <a:buFontTx/>
              <a:buChar char="-"/>
            </a:pPr>
            <a:endParaRPr lang="en-US" baseline="0" dirty="0"/>
          </a:p>
          <a:p>
            <a:pPr marL="171450" indent="-171450">
              <a:buFontTx/>
              <a:buChar char="-"/>
            </a:pPr>
            <a:r>
              <a:rPr lang="en-US" baseline="0" dirty="0"/>
              <a:t>The concept of the spheres of influence helps to illuminate what we can be held accountable for, as we have some measure of control and influence, and what is more challenging because it in the hands of others. However, we can all be held accountable for thinking this all through properly, while it is on the drawing board, to optimize the chances of promoting the changes that we want to see for the people we want to support.</a:t>
            </a:r>
            <a:endParaRPr lang="en-US" dirty="0"/>
          </a:p>
        </p:txBody>
      </p:sp>
      <p:sp>
        <p:nvSpPr>
          <p:cNvPr id="4" name="Slide Number Placeholder 3"/>
          <p:cNvSpPr>
            <a:spLocks noGrp="1"/>
          </p:cNvSpPr>
          <p:nvPr>
            <p:ph type="sldNum" sz="quarter" idx="10"/>
          </p:nvPr>
        </p:nvSpPr>
        <p:spPr/>
        <p:txBody>
          <a:bodyPr/>
          <a:lstStyle/>
          <a:p>
            <a:fld id="{3E1CDBAA-C91C-074C-9742-78A559390ADC}" type="slidenum">
              <a:rPr lang="en-US" smtClean="0"/>
              <a:t>14</a:t>
            </a:fld>
            <a:endParaRPr lang="en-US"/>
          </a:p>
        </p:txBody>
      </p:sp>
    </p:spTree>
    <p:extLst>
      <p:ext uri="{BB962C8B-B14F-4D97-AF65-F5344CB8AC3E}">
        <p14:creationId xmlns:p14="http://schemas.microsoft.com/office/powerpoint/2010/main" val="3733694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CA51A2-D8B3-E444-87CF-9CB6A14D0F3B}" type="slidenum">
              <a:rPr lang="en-GB" smtClean="0"/>
              <a:t>15</a:t>
            </a:fld>
            <a:endParaRPr lang="en-GB"/>
          </a:p>
        </p:txBody>
      </p:sp>
    </p:spTree>
    <p:extLst>
      <p:ext uri="{BB962C8B-B14F-4D97-AF65-F5344CB8AC3E}">
        <p14:creationId xmlns:p14="http://schemas.microsoft.com/office/powerpoint/2010/main" val="2943640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big challenges for using ToC is finding the right process and level of detail</a:t>
            </a:r>
            <a:r>
              <a:rPr lang="en-GB" baseline="0" dirty="0"/>
              <a:t> for the purpose and level of ToC.</a:t>
            </a:r>
          </a:p>
          <a:p>
            <a:endParaRPr lang="en-GB" baseline="0" dirty="0"/>
          </a:p>
          <a:p>
            <a:r>
              <a:rPr lang="en-GB" dirty="0"/>
              <a:t>We’ve got</a:t>
            </a:r>
            <a:r>
              <a:rPr lang="en-GB" baseline="0" dirty="0"/>
              <a:t> better at understanding ToC thinking at different levels, and what’s required in terms of process and level of detail. </a:t>
            </a:r>
            <a:endParaRPr lang="en-GB" dirty="0"/>
          </a:p>
          <a:p>
            <a:endParaRPr lang="en-GB" baseline="0" dirty="0"/>
          </a:p>
          <a:p>
            <a:r>
              <a:rPr lang="en-GB" baseline="0" dirty="0"/>
              <a:t>So, before you start, you need to understand what level you are aiming to develop – if starting at an organisational level, or very conceptual, it will be challenging to define the pathways, there is simply too much information. It can get exhausting and overwhelming.</a:t>
            </a:r>
          </a:p>
          <a:p>
            <a:r>
              <a:rPr lang="en-GB" baseline="0" dirty="0"/>
              <a:t>Better to sketch about broader, conceptual, ‘domains’ of change, e.g. policy areas, high-level outcome areas, or sector-wide systems, which can act as frameworks for ToC at more specific levels.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 country and project level, it is where ToC really comes into its own – context analysis – real issues, real people, real environmental, institutional, market systems. Much more meaningful and relevant to  track emerging change that can inform programme adaptation.</a:t>
            </a:r>
          </a:p>
          <a:p>
            <a:endParaRPr lang="en-GB" baseline="0" dirty="0"/>
          </a:p>
          <a:p>
            <a:endParaRPr lang="en-GB" baseline="0" dirty="0"/>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1A7154B1-9906-3D45-B7A5-4749A3D97369}" type="slidenum">
              <a:rPr lang="en-GB" smtClean="0"/>
              <a:t>16</a:t>
            </a:fld>
            <a:endParaRPr lang="en-GB"/>
          </a:p>
        </p:txBody>
      </p:sp>
    </p:spTree>
    <p:extLst>
      <p:ext uri="{BB962C8B-B14F-4D97-AF65-F5344CB8AC3E}">
        <p14:creationId xmlns:p14="http://schemas.microsoft.com/office/powerpoint/2010/main" val="372975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Hivos</a:t>
            </a:r>
            <a:r>
              <a:rPr lang="en-US" dirty="0"/>
              <a:t> developed a key questions driven, step-wise approach that follows established ToC practice, with additional steps for clarifying the purpose for working with ToC, developing MEL process and to ensure that the ToC is used. </a:t>
            </a:r>
          </a:p>
          <a:p>
            <a:endParaRPr lang="en-US" baseline="0" dirty="0"/>
          </a:p>
          <a:p>
            <a:r>
              <a:rPr lang="en-US" baseline="0" dirty="0"/>
              <a:t>– link in the slide deck hand out</a:t>
            </a:r>
            <a:endParaRPr lang="en-US" dirty="0"/>
          </a:p>
        </p:txBody>
      </p:sp>
      <p:sp>
        <p:nvSpPr>
          <p:cNvPr id="4" name="Slide Number Placeholder 3"/>
          <p:cNvSpPr>
            <a:spLocks noGrp="1"/>
          </p:cNvSpPr>
          <p:nvPr>
            <p:ph type="sldNum" sz="quarter" idx="10"/>
          </p:nvPr>
        </p:nvSpPr>
        <p:spPr/>
        <p:txBody>
          <a:bodyPr/>
          <a:lstStyle/>
          <a:p>
            <a:fld id="{6E5A04D8-4F26-A84F-AAF9-C8C936C1C3FE}" type="slidenum">
              <a:rPr lang="en-US" smtClean="0"/>
              <a:t>17</a:t>
            </a:fld>
            <a:endParaRPr lang="en-US"/>
          </a:p>
        </p:txBody>
      </p:sp>
    </p:spTree>
    <p:extLst>
      <p:ext uri="{BB962C8B-B14F-4D97-AF65-F5344CB8AC3E}">
        <p14:creationId xmlns:p14="http://schemas.microsoft.com/office/powerpoint/2010/main" val="400881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1" dirty="0"/>
              <a:t>Purpose</a:t>
            </a:r>
            <a:r>
              <a:rPr lang="en-GB" dirty="0"/>
              <a:t> first.</a:t>
            </a:r>
          </a:p>
          <a:p>
            <a:pPr marL="171450" indent="-171450">
              <a:buFontTx/>
              <a:buChar char="-"/>
            </a:pPr>
            <a:r>
              <a:rPr lang="en-GB" b="1" dirty="0"/>
              <a:t>Ownership &amp; Participation</a:t>
            </a:r>
            <a:r>
              <a:rPr lang="en-GB" dirty="0"/>
              <a:t>: decide who need to be involved, consider how to include stakeholders, through appropriate processes.</a:t>
            </a:r>
          </a:p>
          <a:p>
            <a:pPr marL="171450" indent="-171450">
              <a:buFontTx/>
              <a:buChar char="-"/>
            </a:pPr>
            <a:r>
              <a:rPr lang="en-GB" dirty="0"/>
              <a:t>Small groups – easier to get into a room but you still need to engage leaders and implementing staff for ownership and because the ToC might make you need to change ways of working, you’ll need.</a:t>
            </a:r>
          </a:p>
          <a:p>
            <a:pPr marL="171450" indent="-171450">
              <a:buFontTx/>
              <a:buChar char="-"/>
            </a:pPr>
            <a:endParaRPr lang="en-GB" dirty="0"/>
          </a:p>
          <a:p>
            <a:pPr marL="171450" indent="-171450">
              <a:buFontTx/>
              <a:buChar char="-"/>
            </a:pPr>
            <a:r>
              <a:rPr lang="en-GB" dirty="0"/>
              <a:t>Large groups – plan for a staged process, you can have a preliminary process where the task group gathers views via surveys or interviews, and constructs a Version 0 of the ToC. This can then be brought to the larger group via a workshop for challenging and development. After the workshop, the task group and facilitator compiles the material and creates V 1. Feedback and clarification can be sought via email and calls, to produce a V 2. A workshop can be convened again to validate V2 through a collective process, or some other appropriate validation process can be designed.</a:t>
            </a:r>
          </a:p>
          <a:p>
            <a:pPr marL="171450" indent="-171450">
              <a:buFontTx/>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latin typeface="Helvetica Light" panose="020B0403020202020204" pitchFamily="34" charset="0"/>
              </a:rPr>
              <a:t>Use facilitation and participatory approaches to help people to step outside their boxes and get depth with their critical thinking.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latin typeface="Helvetica Light" panose="020B0403020202020204" pitchFamily="34" charset="0"/>
              </a:rPr>
              <a:t>Helpful to align with an existing review process, maybe strategy refresh or annual planning, so that people are primed to take a step back form day-to-day work. Also, there may be a window of opportunity to introduce changes in ways of working, if the ToC exploration identifies that your own practice needs to change to achieve the goals you seek.</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latin typeface="Helvetica Light"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dirty="0">
                <a:latin typeface="Helvetica Light" panose="020B0403020202020204" pitchFamily="34" charset="0"/>
              </a:rPr>
              <a:t>Comprehensive analysis</a:t>
            </a:r>
            <a:r>
              <a:rPr lang="en-GB" b="0" dirty="0">
                <a:latin typeface="Helvetica Light" panose="020B0403020202020204" pitchFamily="34" charset="0"/>
              </a:rPr>
              <a:t>: Make sure that you are drawing on analysis, research and lessons, where possible, about the context etc and integrating a gender and power analysis – vital if you hope to promote equitable change and do no harm.</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b="1" dirty="0">
              <a:latin typeface="Helvetica Light"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dirty="0">
                <a:latin typeface="Helvetica Light" panose="020B0403020202020204" pitchFamily="34" charset="0"/>
              </a:rPr>
              <a:t>Assumptions: </a:t>
            </a:r>
            <a:r>
              <a:rPr lang="en-GB" b="0" dirty="0">
                <a:latin typeface="Helvetica Light" panose="020B0403020202020204" pitchFamily="34" charset="0"/>
              </a:rPr>
              <a:t>These must be central, and they must be interrogated fully, do not</a:t>
            </a:r>
            <a:r>
              <a:rPr lang="en-GB" dirty="0">
                <a:latin typeface="Helvetica Light" panose="020B0403020202020204" pitchFamily="34" charset="0"/>
              </a:rPr>
              <a:t> leave them vague and ‘lazy’, make them clear, focused on specifics and prioritise the most critical ones that help explain and guide choices.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latin typeface="Helvetica Light"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dirty="0">
                <a:latin typeface="Helvetica Light" panose="020B0403020202020204" pitchFamily="34" charset="0"/>
              </a:rPr>
              <a:t>Visualisation and products: </a:t>
            </a:r>
            <a:r>
              <a:rPr lang="en-GB" b="0" dirty="0">
                <a:latin typeface="Helvetica Light" panose="020B0403020202020204" pitchFamily="34" charset="0"/>
              </a:rPr>
              <a:t>The process of synthesising all those discussions into visuals and narratives is a key part of ToC. Keep involving the group in the visualisation to make sure it retains meaning and resonance, don’t let a graphic designer take it away, encourage the designer to engage too.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dirty="0">
                <a:latin typeface="Helvetica Light" panose="020B0403020202020204" pitchFamily="34" charset="0"/>
              </a:rPr>
              <a:t>You will need different products – visualisations for exploration and planning will be different to those tailored for external communications – more detailed vs more summarised -  so plan accordingly.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b="0" dirty="0">
              <a:latin typeface="Helvetica Light"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dirty="0">
                <a:latin typeface="Helvetica Light" panose="020B0403020202020204" pitchFamily="34" charset="0"/>
              </a:rPr>
              <a:t>Active use: </a:t>
            </a:r>
            <a:r>
              <a:rPr lang="en-GB" b="0" dirty="0">
                <a:latin typeface="Helvetica Light" panose="020B0403020202020204" pitchFamily="34" charset="0"/>
              </a:rPr>
              <a:t>Make sure that the ToC stays actively used and is regularly reviewed and revised to maintain relevance and to incorporate learning. It is good practice to evolve the ToC. E.g. do a ToC review as part of the annual strategy and planning process, so that learning from the previous phase is gathered in a structured way along the ToC, </a:t>
            </a:r>
            <a:r>
              <a:rPr lang="en-GB" b="0" dirty="0" err="1">
                <a:latin typeface="Helvetica Light" panose="020B0403020202020204" pitchFamily="34" charset="0"/>
              </a:rPr>
              <a:t>esp</a:t>
            </a:r>
            <a:r>
              <a:rPr lang="en-GB" b="0" dirty="0">
                <a:latin typeface="Helvetica Light" panose="020B0403020202020204" pitchFamily="34" charset="0"/>
              </a:rPr>
              <a:t> testing assumptions and identifying new ones - and provides a robust foundation for planning for the next phase. </a:t>
            </a:r>
            <a:endParaRPr lang="en-GB" b="1" dirty="0">
              <a:latin typeface="Helvetica Light" panose="020B0403020202020204" pitchFamily="34" charset="0"/>
            </a:endParaRP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8DCA51A2-D8B3-E444-87CF-9CB6A14D0F3B}" type="slidenum">
              <a:rPr lang="en-GB" smtClean="0"/>
              <a:t>18</a:t>
            </a:fld>
            <a:endParaRPr lang="en-GB"/>
          </a:p>
        </p:txBody>
      </p:sp>
    </p:spTree>
    <p:extLst>
      <p:ext uri="{BB962C8B-B14F-4D97-AF65-F5344CB8AC3E}">
        <p14:creationId xmlns:p14="http://schemas.microsoft.com/office/powerpoint/2010/main" val="3707734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UK Government’s Large scale, long-term research and innovation fund, about £1.5 billion, spanning multiple UK research councils and research institutions, and global footprint.</a:t>
            </a:r>
          </a:p>
          <a:p>
            <a:pPr marL="171450" indent="-171450">
              <a:buFontTx/>
              <a:buChar char="-"/>
            </a:pPr>
            <a:r>
              <a:rPr lang="en-GB" b="1" dirty="0"/>
              <a:t>Purpose</a:t>
            </a:r>
            <a:r>
              <a:rPr lang="en-GB" dirty="0"/>
              <a:t>: GCRF has a companion evaluation, ToC needed to guide that and frame learning and adaptation form innovation.</a:t>
            </a:r>
          </a:p>
          <a:p>
            <a:pPr marL="171450" indent="-171450">
              <a:buFontTx/>
              <a:buChar char="-"/>
            </a:pPr>
            <a:endParaRPr lang="en-GB" dirty="0"/>
          </a:p>
          <a:p>
            <a:pPr marL="171450" indent="-171450">
              <a:buFontTx/>
              <a:buChar char="-"/>
            </a:pPr>
            <a:r>
              <a:rPr lang="en-GB" b="1" dirty="0"/>
              <a:t>Process: </a:t>
            </a:r>
            <a:r>
              <a:rPr lang="en-GB" dirty="0"/>
              <a:t>initial workshop with 30 senior stakeholders and independent experts, to explore ideas about research and innovation impact – how change happens, pathways, the rationale behind the design of GCRF.</a:t>
            </a:r>
          </a:p>
          <a:p>
            <a:pPr marL="171450" indent="-171450">
              <a:buFontTx/>
              <a:buChar char="-"/>
            </a:pPr>
            <a:r>
              <a:rPr lang="en-GB" dirty="0"/>
              <a:t>Asked to nominate a Technical Working Group, about 8 individuals who were focal points for their organisations. Asked them to sign up to 3 x 2 hr workshops over 3-4 months.</a:t>
            </a:r>
          </a:p>
          <a:p>
            <a:pPr marL="171450" indent="-171450">
              <a:buFontTx/>
              <a:buChar char="-"/>
            </a:pPr>
            <a:endParaRPr lang="en-GB" dirty="0"/>
          </a:p>
          <a:p>
            <a:pPr marL="171450" indent="-171450">
              <a:buFontTx/>
              <a:buChar char="-"/>
            </a:pPr>
            <a:r>
              <a:rPr lang="en-GB" b="1" dirty="0"/>
              <a:t>Analysis: </a:t>
            </a:r>
            <a:r>
              <a:rPr lang="en-GB" dirty="0"/>
              <a:t>The evaluation team developed the V0 – based on literature review of models, review of UK research impact case studies, evaluations of UK research, interviews and expert review – so developed a generic model – visual and narrative, assumptions explicit at each stage.</a:t>
            </a:r>
          </a:p>
          <a:p>
            <a:pPr marL="171450" indent="-171450">
              <a:buFontTx/>
              <a:buChar char="-"/>
            </a:pPr>
            <a:endParaRPr lang="en-GB" dirty="0"/>
          </a:p>
          <a:p>
            <a:pPr marL="171450" indent="-171450">
              <a:buFontTx/>
              <a:buChar char="-"/>
            </a:pPr>
            <a:r>
              <a:rPr lang="en-GB" dirty="0"/>
              <a:t>- Visual used </a:t>
            </a:r>
            <a:r>
              <a:rPr lang="en-GB" dirty="0" err="1"/>
              <a:t>Lucidchart</a:t>
            </a:r>
            <a:r>
              <a:rPr lang="en-GB" dirty="0"/>
              <a:t> free online diagramming software.</a:t>
            </a:r>
          </a:p>
          <a:p>
            <a:pPr marL="171450" indent="-171450">
              <a:buFontTx/>
              <a:buChar char="-"/>
            </a:pPr>
            <a:endParaRPr lang="en-GB" dirty="0"/>
          </a:p>
          <a:p>
            <a:pPr marL="171450" indent="-171450">
              <a:buFontTx/>
              <a:buChar char="-"/>
            </a:pPr>
            <a:r>
              <a:rPr lang="en-GB" b="1" dirty="0"/>
              <a:t>Ownership: </a:t>
            </a:r>
            <a:r>
              <a:rPr lang="en-GB" dirty="0"/>
              <a:t>Convened a TWG workshop, about 2 hrs, to discuss V0, then developed V1, feedback over email, developed V2, then convened TWG workshop to finalise. TWG brought their stakeholders’ views and concerns to feed in. Had planned a senior validation workshop, but TWG felt it was unnecessary, we could obtain sign-off by proxy, facilitated by TWG with their seniors.</a:t>
            </a:r>
          </a:p>
          <a:p>
            <a:pPr marL="171450" indent="-171450">
              <a:buFontTx/>
              <a:buChar char="-"/>
            </a:pPr>
            <a:endParaRPr lang="en-GB" dirty="0"/>
          </a:p>
          <a:p>
            <a:pPr marL="171450" indent="-171450">
              <a:buFontTx/>
              <a:buChar char="-"/>
            </a:pPr>
            <a:r>
              <a:rPr lang="en-GB" dirty="0"/>
              <a:t>We developed a few key questions for seniors to provide feedback on – </a:t>
            </a:r>
            <a:r>
              <a:rPr lang="en-GB" dirty="0" err="1"/>
              <a:t>esp</a:t>
            </a:r>
            <a:r>
              <a:rPr lang="en-GB" dirty="0"/>
              <a:t> if they cold see their work reflected in the ToC.</a:t>
            </a:r>
          </a:p>
          <a:p>
            <a:pPr marL="171450" indent="-171450">
              <a:buFontTx/>
              <a:buChar char="-"/>
            </a:pPr>
            <a:r>
              <a:rPr lang="en-GB" dirty="0"/>
              <a:t>Obtained sign-off from all UKRI partners, and others, and positive feedback on the ToC – good ownership from focal points, and coordinating body.</a:t>
            </a:r>
          </a:p>
          <a:p>
            <a:pPr marL="171450" indent="-171450">
              <a:buFontTx/>
              <a:buChar char="-"/>
            </a:pPr>
            <a:endParaRPr lang="en-GB" dirty="0"/>
          </a:p>
          <a:p>
            <a:pPr marL="171450" indent="-171450">
              <a:buFontTx/>
              <a:buChar char="-"/>
            </a:pPr>
            <a:r>
              <a:rPr lang="en-GB" b="1" dirty="0"/>
              <a:t>Visualisation: </a:t>
            </a:r>
            <a:r>
              <a:rPr lang="en-GB" dirty="0"/>
              <a:t>Then worked with a graphic designer to fine tune the visual, and refined the narrative. Assumptions not possible to show in the diagram, but explicit in the narrative. Produced a summary narrative for external comms.</a:t>
            </a:r>
          </a:p>
          <a:p>
            <a:pPr marL="171450" indent="-171450">
              <a:buFontTx/>
              <a:buChar char="-"/>
            </a:pPr>
            <a:endParaRPr lang="en-GB" dirty="0"/>
          </a:p>
          <a:p>
            <a:pPr marL="171450" indent="-171450">
              <a:buFontTx/>
              <a:buChar char="-"/>
            </a:pPr>
            <a:r>
              <a:rPr lang="en-GB" b="1"/>
              <a:t>Active </a:t>
            </a:r>
            <a:r>
              <a:rPr lang="en-GB" b="1" dirty="0"/>
              <a:t>use: </a:t>
            </a:r>
            <a:r>
              <a:rPr lang="en-GB" dirty="0"/>
              <a:t>The evaluation was designed based on this, and the plan is to review the ToC in 2 years at mid-point of the fund.</a:t>
            </a:r>
          </a:p>
        </p:txBody>
      </p:sp>
      <p:sp>
        <p:nvSpPr>
          <p:cNvPr id="4" name="Slide Number Placeholder 3"/>
          <p:cNvSpPr>
            <a:spLocks noGrp="1"/>
          </p:cNvSpPr>
          <p:nvPr>
            <p:ph type="sldNum" sz="quarter" idx="5"/>
          </p:nvPr>
        </p:nvSpPr>
        <p:spPr/>
        <p:txBody>
          <a:bodyPr/>
          <a:lstStyle/>
          <a:p>
            <a:fld id="{8DCA51A2-D8B3-E444-87CF-9CB6A14D0F3B}" type="slidenum">
              <a:rPr lang="en-GB" smtClean="0"/>
              <a:t>19</a:t>
            </a:fld>
            <a:endParaRPr lang="en-GB"/>
          </a:p>
        </p:txBody>
      </p:sp>
    </p:spTree>
    <p:extLst>
      <p:ext uri="{BB962C8B-B14F-4D97-AF65-F5344CB8AC3E}">
        <p14:creationId xmlns:p14="http://schemas.microsoft.com/office/powerpoint/2010/main" val="1184465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CA51A2-D8B3-E444-87CF-9CB6A14D0F3B}" type="slidenum">
              <a:rPr lang="en-GB" smtClean="0"/>
              <a:t>20</a:t>
            </a:fld>
            <a:endParaRPr lang="en-GB"/>
          </a:p>
        </p:txBody>
      </p:sp>
    </p:spTree>
    <p:extLst>
      <p:ext uri="{BB962C8B-B14F-4D97-AF65-F5344CB8AC3E}">
        <p14:creationId xmlns:p14="http://schemas.microsoft.com/office/powerpoint/2010/main" val="2652390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57150" eaLnBrk="0" fontAlgn="base" hangingPunct="0">
              <a:lnSpc>
                <a:spcPct val="99000"/>
              </a:lnSpc>
              <a:spcBef>
                <a:spcPts val="1080"/>
              </a:spcBef>
              <a:spcAft>
                <a:spcPct val="0"/>
              </a:spcAft>
              <a:buNone/>
            </a:pPr>
            <a:r>
              <a:rPr lang="en-GB" altLang="nl-NL" sz="1200" b="0" kern="0" noProof="0" dirty="0">
                <a:solidFill>
                  <a:schemeClr val="tx2">
                    <a:lumMod val="60000"/>
                    <a:lumOff val="40000"/>
                  </a:schemeClr>
                </a:solidFill>
                <a:ea typeface="ＭＳ Ｐゴシック"/>
              </a:rPr>
              <a:t>What is a “theory of change”?</a:t>
            </a:r>
          </a:p>
          <a:p>
            <a:pPr marL="0" lvl="0" indent="-57150" eaLnBrk="0" fontAlgn="base" hangingPunct="0">
              <a:lnSpc>
                <a:spcPct val="99000"/>
              </a:lnSpc>
              <a:spcBef>
                <a:spcPts val="1080"/>
              </a:spcBef>
              <a:spcAft>
                <a:spcPct val="0"/>
              </a:spcAft>
              <a:buNone/>
            </a:pPr>
            <a:endParaRPr lang="en-GB" altLang="nl-NL" sz="1200" b="0" kern="0" noProof="0" dirty="0">
              <a:solidFill>
                <a:schemeClr val="tx2">
                  <a:lumMod val="60000"/>
                  <a:lumOff val="40000"/>
                </a:schemeClr>
              </a:solidFill>
              <a:ea typeface="ＭＳ Ｐゴシック"/>
            </a:endParaRPr>
          </a:p>
          <a:p>
            <a:pPr marL="0" marR="0" lvl="0" indent="-57150" algn="l" defTabSz="457200" rtl="0" eaLnBrk="0" fontAlgn="base" latinLnBrk="0" hangingPunct="0">
              <a:lnSpc>
                <a:spcPct val="99000"/>
              </a:lnSpc>
              <a:spcBef>
                <a:spcPts val="1080"/>
              </a:spcBef>
              <a:spcAft>
                <a:spcPct val="0"/>
              </a:spcAft>
              <a:buClrTx/>
              <a:buSzTx/>
              <a:buFontTx/>
              <a:buNone/>
              <a:tabLst/>
              <a:defRPr/>
            </a:pPr>
            <a:r>
              <a:rPr lang="en-GB" altLang="nl-NL" sz="1200" b="0" kern="0" noProof="0" dirty="0">
                <a:solidFill>
                  <a:schemeClr val="tx2">
                    <a:lumMod val="60000"/>
                    <a:lumOff val="40000"/>
                  </a:schemeClr>
                </a:solidFill>
                <a:ea typeface="ＭＳ Ｐゴシック"/>
              </a:rPr>
              <a:t>Every programme is packed with beliefs, assumptions and,</a:t>
            </a:r>
            <a:r>
              <a:rPr lang="en-GB" altLang="nl-NL" sz="1200" b="0" kern="0" baseline="0" noProof="0" dirty="0">
                <a:solidFill>
                  <a:schemeClr val="tx2">
                    <a:lumMod val="60000"/>
                    <a:lumOff val="40000"/>
                  </a:schemeClr>
                </a:solidFill>
                <a:ea typeface="ＭＳ Ｐゴシック"/>
              </a:rPr>
              <a:t> yes, theories</a:t>
            </a:r>
            <a:r>
              <a:rPr lang="en-GB" altLang="nl-NL" sz="1200" b="0" kern="0" noProof="0" dirty="0">
                <a:solidFill>
                  <a:schemeClr val="tx2">
                    <a:lumMod val="60000"/>
                    <a:lumOff val="40000"/>
                  </a:schemeClr>
                </a:solidFill>
                <a:ea typeface="ＭＳ Ｐゴシック"/>
              </a:rPr>
              <a:t> about how change happens– the way humans work, or organisations or political systems, or ecosystems. </a:t>
            </a:r>
            <a:r>
              <a:rPr lang="en-GB" altLang="nl-NL" sz="1200" kern="0" dirty="0">
                <a:solidFill>
                  <a:srgbClr val="000000"/>
                </a:solidFill>
                <a:ea typeface="ＭＳ Ｐゴシック"/>
              </a:rPr>
              <a:t>These </a:t>
            </a:r>
            <a:r>
              <a:rPr lang="en-GB" altLang="en-US" sz="1200" kern="0" dirty="0">
                <a:solidFill>
                  <a:srgbClr val="000000"/>
                </a:solidFill>
                <a:ea typeface="ＭＳ Ｐゴシック"/>
              </a:rPr>
              <a:t>‘</a:t>
            </a:r>
            <a:r>
              <a:rPr lang="en-GB" altLang="nl-NL" sz="1200" kern="0" dirty="0">
                <a:solidFill>
                  <a:srgbClr val="000000"/>
                </a:solidFill>
                <a:ea typeface="ＭＳ Ｐゴシック"/>
              </a:rPr>
              <a:t>theories</a:t>
            </a:r>
            <a:r>
              <a:rPr lang="en-GB" altLang="en-US" sz="1200" kern="0" dirty="0">
                <a:solidFill>
                  <a:srgbClr val="000000"/>
                </a:solidFill>
                <a:ea typeface="ＭＳ Ｐゴシック"/>
              </a:rPr>
              <a:t>’</a:t>
            </a:r>
            <a:r>
              <a:rPr lang="en-GB" altLang="nl-NL" sz="1200" kern="0" dirty="0">
                <a:solidFill>
                  <a:srgbClr val="000000"/>
                </a:solidFill>
                <a:ea typeface="ＭＳ Ｐゴシック"/>
              </a:rPr>
              <a:t> can be </a:t>
            </a:r>
            <a:r>
              <a:rPr lang="en-GB" altLang="nl-NL" sz="1200" i="1" kern="0" dirty="0">
                <a:solidFill>
                  <a:srgbClr val="000000"/>
                </a:solidFill>
                <a:ea typeface="ＭＳ Ｐゴシック"/>
              </a:rPr>
              <a:t>conscious or unconscious</a:t>
            </a:r>
            <a:r>
              <a:rPr lang="en-GB" altLang="nl-NL" sz="1200" kern="0" dirty="0">
                <a:solidFill>
                  <a:srgbClr val="000000"/>
                </a:solidFill>
                <a:ea typeface="ＭＳ Ｐゴシック"/>
              </a:rPr>
              <a:t> and are based on personal beliefs and values, assumptions</a:t>
            </a:r>
          </a:p>
          <a:p>
            <a:pPr marL="0" lvl="0" indent="-57150" eaLnBrk="0" fontAlgn="base" hangingPunct="0">
              <a:lnSpc>
                <a:spcPct val="99000"/>
              </a:lnSpc>
              <a:spcBef>
                <a:spcPts val="1080"/>
              </a:spcBef>
              <a:spcAft>
                <a:spcPct val="0"/>
              </a:spcAft>
              <a:buNone/>
            </a:pPr>
            <a:endParaRPr lang="en-GB" altLang="nl-NL" sz="1200" b="0" kern="0" noProof="0" dirty="0">
              <a:solidFill>
                <a:schemeClr val="tx2">
                  <a:lumMod val="60000"/>
                  <a:lumOff val="40000"/>
                </a:schemeClr>
              </a:solidFill>
              <a:ea typeface="ＭＳ Ｐゴシック"/>
            </a:endParaRPr>
          </a:p>
          <a:p>
            <a:pPr marL="0" lvl="0" indent="-57150" eaLnBrk="0" fontAlgn="base" hangingPunct="0">
              <a:lnSpc>
                <a:spcPct val="99000"/>
              </a:lnSpc>
              <a:spcBef>
                <a:spcPts val="1080"/>
              </a:spcBef>
              <a:spcAft>
                <a:spcPct val="0"/>
              </a:spcAft>
              <a:buNone/>
            </a:pPr>
            <a:r>
              <a:rPr lang="en-GB" altLang="nl-NL" sz="1200" b="0" kern="0" noProof="0" dirty="0">
                <a:solidFill>
                  <a:schemeClr val="tx2">
                    <a:lumMod val="60000"/>
                    <a:lumOff val="40000"/>
                  </a:schemeClr>
                </a:solidFill>
                <a:ea typeface="ＭＳ Ｐゴシック"/>
              </a:rPr>
              <a:t>From</a:t>
            </a:r>
            <a:r>
              <a:rPr lang="en-GB" altLang="nl-NL" sz="1200" b="0" kern="0" baseline="0" noProof="0" dirty="0">
                <a:solidFill>
                  <a:schemeClr val="tx2">
                    <a:lumMod val="60000"/>
                    <a:lumOff val="40000"/>
                  </a:schemeClr>
                </a:solidFill>
                <a:ea typeface="ＭＳ Ｐゴシック"/>
              </a:rPr>
              <a:t> s</a:t>
            </a:r>
            <a:r>
              <a:rPr lang="en-GB" altLang="nl-NL" sz="1200" b="0" kern="0" noProof="0" dirty="0">
                <a:solidFill>
                  <a:schemeClr val="tx2">
                    <a:lumMod val="60000"/>
                    <a:lumOff val="40000"/>
                  </a:schemeClr>
                </a:solidFill>
                <a:ea typeface="ＭＳ Ｐゴシック"/>
              </a:rPr>
              <a:t>implest relationships of cause and effect of our first </a:t>
            </a:r>
            <a:r>
              <a:rPr lang="en-GB" altLang="nl-NL" sz="1200" b="0" kern="0" noProof="0" dirty="0" err="1">
                <a:solidFill>
                  <a:schemeClr val="tx2">
                    <a:lumMod val="60000"/>
                    <a:lumOff val="40000"/>
                  </a:schemeClr>
                </a:solidFill>
                <a:ea typeface="ＭＳ Ｐゴシック"/>
              </a:rPr>
              <a:t>ToCs</a:t>
            </a:r>
            <a:r>
              <a:rPr lang="en-GB" altLang="nl-NL" sz="1200" b="0" kern="0" noProof="0" dirty="0">
                <a:solidFill>
                  <a:schemeClr val="tx2">
                    <a:lumMod val="60000"/>
                    <a:lumOff val="40000"/>
                  </a:schemeClr>
                </a:solidFill>
                <a:ea typeface="ＭＳ Ｐゴシック"/>
              </a:rPr>
              <a:t>… to more complicated</a:t>
            </a:r>
            <a:r>
              <a:rPr lang="en-GB" altLang="nl-NL" sz="1200" b="0" kern="0" baseline="0" noProof="0" dirty="0">
                <a:solidFill>
                  <a:schemeClr val="tx2">
                    <a:lumMod val="60000"/>
                    <a:lumOff val="40000"/>
                  </a:schemeClr>
                </a:solidFill>
                <a:ea typeface="ＭＳ Ｐゴシック"/>
              </a:rPr>
              <a:t> ones that we try to design into programmes and projects.</a:t>
            </a:r>
          </a:p>
          <a:p>
            <a:pPr marL="342900" lvl="0" indent="-342900" eaLnBrk="0" fontAlgn="base" hangingPunct="0">
              <a:lnSpc>
                <a:spcPct val="100000"/>
              </a:lnSpc>
              <a:spcBef>
                <a:spcPct val="20000"/>
              </a:spcBef>
              <a:spcAft>
                <a:spcPct val="0"/>
              </a:spcAft>
              <a:buNone/>
            </a:pPr>
            <a:endParaRPr lang="en-GB" altLang="nl-NL" sz="1200" kern="0" dirty="0">
              <a:solidFill>
                <a:srgbClr val="000000"/>
              </a:solidFill>
              <a:ea typeface="ＭＳ Ｐゴシック"/>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r>
              <a:rPr lang="en-US" sz="1200" baseline="0" dirty="0"/>
              <a:t>Evaluators of social </a:t>
            </a:r>
            <a:r>
              <a:rPr lang="en-US" sz="1200" baseline="0" dirty="0" err="1"/>
              <a:t>programmes</a:t>
            </a:r>
            <a:r>
              <a:rPr lang="en-US" sz="1200" baseline="0" dirty="0"/>
              <a:t> in the 1970s began to encourage </a:t>
            </a:r>
            <a:r>
              <a:rPr lang="en-US" sz="1200" baseline="0" dirty="0" err="1"/>
              <a:t>programme</a:t>
            </a:r>
            <a:r>
              <a:rPr lang="en-US" sz="1200" baseline="0" dirty="0"/>
              <a:t> implementers to make explicit their theories, so that these could be looked at systematically to help assess them and make decisions. </a:t>
            </a:r>
          </a:p>
          <a:p>
            <a:pPr marL="342900" marR="0" lvl="0" indent="-342900" algn="l" defTabSz="457200" rtl="0" eaLnBrk="0" fontAlgn="base" latinLnBrk="0" hangingPunct="0">
              <a:lnSpc>
                <a:spcPct val="100000"/>
              </a:lnSpc>
              <a:spcBef>
                <a:spcPct val="20000"/>
              </a:spcBef>
              <a:spcAft>
                <a:spcPct val="0"/>
              </a:spcAft>
              <a:buClrTx/>
              <a:buSzTx/>
              <a:buFontTx/>
              <a:buNone/>
              <a:tabLst/>
              <a:defRPr/>
            </a:pPr>
            <a:r>
              <a:rPr lang="en-US" sz="1200" baseline="0" dirty="0"/>
              <a:t>Various approaches were developed, for example, the well known ‘logic model’, and then a more integrated approach called ‘theory of change’.</a:t>
            </a:r>
            <a:endParaRPr lang="en-GB" altLang="nl-NL" sz="1200" kern="0" dirty="0">
              <a:solidFill>
                <a:srgbClr val="000000"/>
              </a:solidFill>
              <a:ea typeface="ＭＳ Ｐゴシック"/>
            </a:endParaRPr>
          </a:p>
          <a:p>
            <a:endParaRPr lang="en-US" dirty="0"/>
          </a:p>
          <a:p>
            <a:endParaRPr lang="en-US" dirty="0"/>
          </a:p>
        </p:txBody>
      </p:sp>
      <p:sp>
        <p:nvSpPr>
          <p:cNvPr id="4" name="Slide Number Placeholder 3"/>
          <p:cNvSpPr>
            <a:spLocks noGrp="1"/>
          </p:cNvSpPr>
          <p:nvPr>
            <p:ph type="sldNum" sz="quarter" idx="10"/>
          </p:nvPr>
        </p:nvSpPr>
        <p:spPr/>
        <p:txBody>
          <a:bodyPr/>
          <a:lstStyle/>
          <a:p>
            <a:fld id="{1A7154B1-9906-3D45-B7A5-4749A3D97369}" type="slidenum">
              <a:rPr lang="en-GB" smtClean="0"/>
              <a:t>3</a:t>
            </a:fld>
            <a:endParaRPr lang="en-GB"/>
          </a:p>
        </p:txBody>
      </p:sp>
    </p:spTree>
    <p:extLst>
      <p:ext uri="{BB962C8B-B14F-4D97-AF65-F5344CB8AC3E}">
        <p14:creationId xmlns:p14="http://schemas.microsoft.com/office/powerpoint/2010/main" val="621148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A7154B1-9906-3D45-B7A5-4749A3D97369}" type="slidenum">
              <a:rPr lang="en-GB" smtClean="0"/>
              <a:t>21</a:t>
            </a:fld>
            <a:endParaRPr lang="en-GB"/>
          </a:p>
        </p:txBody>
      </p:sp>
    </p:spTree>
    <p:extLst>
      <p:ext uri="{BB962C8B-B14F-4D97-AF65-F5344CB8AC3E}">
        <p14:creationId xmlns:p14="http://schemas.microsoft.com/office/powerpoint/2010/main" val="394640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kern="1200" dirty="0">
                <a:solidFill>
                  <a:schemeClr val="tx1"/>
                </a:solidFill>
                <a:effectLst/>
                <a:latin typeface="+mn-lt"/>
                <a:ea typeface="+mn-ea"/>
                <a:cs typeface="+mn-cs"/>
              </a:rPr>
              <a:t>A theory of change is essentially an explanation of how a group of stakeholders expects to reach a commonly understood long-term goal.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kern="1200" dirty="0">
                <a:solidFill>
                  <a:schemeClr val="tx1"/>
                </a:solidFill>
                <a:effectLst/>
                <a:latin typeface="+mn-lt"/>
                <a:ea typeface="+mn-ea"/>
                <a:cs typeface="+mn-cs"/>
              </a:rPr>
              <a:t>Two key question to address is: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kern="1200" dirty="0">
                <a:solidFill>
                  <a:schemeClr val="tx1"/>
                </a:solidFill>
                <a:effectLst/>
                <a:latin typeface="+mn-lt"/>
                <a:ea typeface="+mn-ea"/>
                <a:cs typeface="+mn-cs"/>
              </a:rPr>
              <a:t>1. </a:t>
            </a:r>
            <a:r>
              <a:rPr lang="en-GB" b="1" dirty="0">
                <a:solidFill>
                  <a:schemeClr val="tx2">
                    <a:lumMod val="60000"/>
                    <a:lumOff val="40000"/>
                  </a:schemeClr>
                </a:solidFill>
                <a:latin typeface="Helvetica" charset="0"/>
                <a:ea typeface="Helvetica" charset="0"/>
                <a:cs typeface="Helvetica" charset="0"/>
              </a:rPr>
              <a:t>What do we think needs to change, for whom and why does it matter?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b="1" dirty="0">
                <a:solidFill>
                  <a:schemeClr val="tx2">
                    <a:lumMod val="60000"/>
                    <a:lumOff val="40000"/>
                  </a:schemeClr>
                </a:solidFill>
                <a:latin typeface="Helvetica" charset="0"/>
                <a:ea typeface="Helvetica Light" charset="0"/>
                <a:cs typeface="Helvetica Light" charset="0"/>
              </a:rPr>
              <a:t>2. </a:t>
            </a:r>
            <a:r>
              <a:rPr lang="en-GB" b="1" dirty="0">
                <a:latin typeface="Helvetica Light" charset="0"/>
                <a:ea typeface="Helvetica Light" charset="0"/>
                <a:cs typeface="Helvetica Light" charset="0"/>
              </a:rPr>
              <a:t>What does that mean for the part we play in a particular context, with a group of people?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GB" dirty="0"/>
          </a:p>
          <a:p>
            <a:pPr marL="171450" lvl="0" indent="-171450">
              <a:buFont typeface="Arial" charset="0"/>
              <a:buChar char="•"/>
            </a:pPr>
            <a:endParaRPr lang="en-GB" dirty="0">
              <a:latin typeface="Helvetica Light" charset="0"/>
              <a:ea typeface="Helvetica Light" charset="0"/>
              <a:cs typeface="Helvetica Light" charset="0"/>
            </a:endParaRPr>
          </a:p>
          <a:p>
            <a:pPr marL="171450" lvl="0" indent="-171450">
              <a:buFont typeface="Arial" charset="0"/>
              <a:buChar char="•"/>
            </a:pPr>
            <a:r>
              <a:rPr lang="en-GB" dirty="0">
                <a:latin typeface="Helvetica Light" charset="0"/>
                <a:ea typeface="Helvetica Light" charset="0"/>
                <a:cs typeface="Helvetica Light" charset="0"/>
              </a:rPr>
              <a:t>ToC is:</a:t>
            </a:r>
          </a:p>
          <a:p>
            <a:pPr marL="171450" lvl="0" indent="-171450">
              <a:buFont typeface="Arial" charset="0"/>
              <a:buChar char="•"/>
            </a:pPr>
            <a:r>
              <a:rPr lang="en-GB" dirty="0">
                <a:latin typeface="Helvetica Light" charset="0"/>
                <a:ea typeface="Helvetica Light" charset="0"/>
                <a:cs typeface="Helvetica Light" charset="0"/>
              </a:rPr>
              <a:t>A structured approach to critical reflection, to underpin planning.</a:t>
            </a:r>
          </a:p>
          <a:p>
            <a:pPr marL="171450" lvl="0" indent="-171450">
              <a:buFont typeface="Arial" charset="0"/>
              <a:buChar char="•"/>
            </a:pPr>
            <a:r>
              <a:rPr lang="en-GB" dirty="0">
                <a:latin typeface="Helvetica Light" charset="0"/>
                <a:ea typeface="Helvetica Light" charset="0"/>
                <a:cs typeface="Helvetica Light" charset="0"/>
              </a:rPr>
              <a:t>Places a programme, project or initiative within a wider analysis of how change comes about, and other factors and actors.</a:t>
            </a:r>
          </a:p>
          <a:p>
            <a:pPr marL="171450" lvl="0" indent="-171450">
              <a:buFont typeface="Arial" charset="0"/>
              <a:buChar char="•"/>
            </a:pPr>
            <a:r>
              <a:rPr lang="en-GB" dirty="0">
                <a:latin typeface="Helvetica Light" charset="0"/>
                <a:ea typeface="Helvetica Light" charset="0"/>
                <a:cs typeface="Helvetica Light" charset="0"/>
              </a:rPr>
              <a:t>Makes us explain our understanding of change – but also challenges us to explore it further.</a:t>
            </a:r>
          </a:p>
          <a:p>
            <a:pPr marL="171450" lvl="0" indent="-171450">
              <a:buFont typeface="Arial" charset="0"/>
              <a:buChar char="•"/>
            </a:pPr>
            <a:r>
              <a:rPr lang="en-GB" dirty="0">
                <a:latin typeface="Helvetica Light" charset="0"/>
                <a:ea typeface="Helvetica Light" charset="0"/>
                <a:cs typeface="Helvetica Light" charset="0"/>
              </a:rPr>
              <a:t>Integrates</a:t>
            </a:r>
            <a:r>
              <a:rPr lang="en-GB" baseline="0" dirty="0">
                <a:latin typeface="Helvetica Light" charset="0"/>
                <a:ea typeface="Helvetica Light" charset="0"/>
                <a:cs typeface="Helvetica Light" charset="0"/>
              </a:rPr>
              <a:t> context and stakeholder analysis, with strategy design, monitoring, learning and adaptation.</a:t>
            </a:r>
            <a:endParaRPr lang="en-GB" dirty="0">
              <a:latin typeface="Helvetica Light" charset="0"/>
              <a:ea typeface="Helvetica Light" charset="0"/>
              <a:cs typeface="Helvetica Light" charset="0"/>
            </a:endParaRPr>
          </a:p>
          <a:p>
            <a:endParaRPr lang="en-US" dirty="0"/>
          </a:p>
        </p:txBody>
      </p:sp>
      <p:sp>
        <p:nvSpPr>
          <p:cNvPr id="4" name="Slide Number Placeholder 3"/>
          <p:cNvSpPr>
            <a:spLocks noGrp="1"/>
          </p:cNvSpPr>
          <p:nvPr>
            <p:ph type="sldNum" sz="quarter" idx="10"/>
          </p:nvPr>
        </p:nvSpPr>
        <p:spPr/>
        <p:txBody>
          <a:bodyPr/>
          <a:lstStyle/>
          <a:p>
            <a:fld id="{1A7154B1-9906-3D45-B7A5-4749A3D97369}" type="slidenum">
              <a:rPr lang="en-GB" smtClean="0"/>
              <a:t>4</a:t>
            </a:fld>
            <a:endParaRPr lang="en-GB"/>
          </a:p>
        </p:txBody>
      </p:sp>
    </p:spTree>
    <p:extLst>
      <p:ext uri="{BB962C8B-B14F-4D97-AF65-F5344CB8AC3E}">
        <p14:creationId xmlns:p14="http://schemas.microsoft.com/office/powerpoint/2010/main" val="81227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Comes from the family of approaches in evaluation called </a:t>
            </a:r>
            <a:r>
              <a:rPr lang="en-US" baseline="0" dirty="0" err="1"/>
              <a:t>programme</a:t>
            </a:r>
            <a:r>
              <a:rPr lang="en-US" baseline="0" dirty="0"/>
              <a:t> theory.</a:t>
            </a:r>
          </a:p>
          <a:p>
            <a:endParaRPr lang="en-US"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dirty="0"/>
              <a:t>ToC roots go back a long way, but popularised in the late</a:t>
            </a:r>
            <a:r>
              <a:rPr lang="en-GB" sz="1200" baseline="0" dirty="0"/>
              <a:t> 1980s and early 1990s by evaluators such as </a:t>
            </a:r>
            <a:r>
              <a:rPr lang="en-GB" sz="1200" b="0" i="0" kern="1200" dirty="0">
                <a:solidFill>
                  <a:schemeClr val="tx1"/>
                </a:solidFill>
                <a:effectLst/>
                <a:latin typeface="+mn-lt"/>
                <a:ea typeface="+mn-ea"/>
                <a:cs typeface="+mn-cs"/>
              </a:rPr>
              <a:t>Huey-</a:t>
            </a:r>
            <a:r>
              <a:rPr lang="en-GB" sz="1200" b="0" i="0" kern="1200" dirty="0" err="1">
                <a:solidFill>
                  <a:schemeClr val="tx1"/>
                </a:solidFill>
                <a:effectLst/>
                <a:latin typeface="+mn-lt"/>
                <a:ea typeface="+mn-ea"/>
                <a:cs typeface="+mn-cs"/>
              </a:rPr>
              <a:t>Tsyh</a:t>
            </a:r>
            <a:r>
              <a:rPr lang="en-GB" sz="1200" b="0" i="0" kern="1200" dirty="0">
                <a:solidFill>
                  <a:schemeClr val="tx1"/>
                </a:solidFill>
                <a:effectLst/>
                <a:latin typeface="+mn-lt"/>
                <a:ea typeface="+mn-ea"/>
                <a:cs typeface="+mn-cs"/>
              </a:rPr>
              <a:t> </a:t>
            </a:r>
            <a:r>
              <a:rPr lang="en-GB" sz="1200" baseline="0" dirty="0"/>
              <a:t>Chen and Peter Rossi, Carol Weiss, Sue Funnel and Patricia Rogers, Michael Quinn Patton.</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GB" sz="1200"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baseline="0" dirty="0"/>
              <a:t>Comes from the family of approaches called </a:t>
            </a:r>
            <a:r>
              <a:rPr lang="en-GB" sz="1200" b="1" baseline="0" dirty="0"/>
              <a:t>programme theory</a:t>
            </a:r>
            <a:r>
              <a:rPr lang="en-GB" sz="1200" baseline="0" dirty="0"/>
              <a:t>, where the log-frame also comes from – the ‘theory’ refers to is that every intervention or programme is informed by a whole raft of ideas, assumptions and beliefs about how changes happens, why we are using particular strategies, and what we think the outcomes will be.</a:t>
            </a:r>
          </a:p>
          <a:p>
            <a:endParaRPr lang="en-US" baseline="0" dirty="0"/>
          </a:p>
        </p:txBody>
      </p:sp>
      <p:sp>
        <p:nvSpPr>
          <p:cNvPr id="4" name="Slide Number Placeholder 3"/>
          <p:cNvSpPr>
            <a:spLocks noGrp="1"/>
          </p:cNvSpPr>
          <p:nvPr>
            <p:ph type="sldNum" sz="quarter" idx="10"/>
          </p:nvPr>
        </p:nvSpPr>
        <p:spPr/>
        <p:txBody>
          <a:bodyPr/>
          <a:lstStyle/>
          <a:p>
            <a:fld id="{C8241139-1597-4151-AD16-03B8C8D3F0AA}" type="slidenum">
              <a:rPr lang="en-GB" smtClean="0"/>
              <a:t>5</a:t>
            </a:fld>
            <a:endParaRPr lang="en-GB"/>
          </a:p>
        </p:txBody>
      </p:sp>
    </p:spTree>
    <p:extLst>
      <p:ext uri="{BB962C8B-B14F-4D97-AF65-F5344CB8AC3E}">
        <p14:creationId xmlns:p14="http://schemas.microsoft.com/office/powerpoint/2010/main" val="3309580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a:t>ToC has become a mainstream approach but there hasn’t been any standardisation, perhaps as a push-back against other tools like, the log-frame, that are seen as too standardised and ‘tick-box’. </a:t>
            </a:r>
          </a:p>
          <a:p>
            <a:pPr marL="171450" indent="-171450">
              <a:buFontTx/>
              <a:buChar char="-"/>
            </a:pPr>
            <a:r>
              <a:rPr lang="en-GB" baseline="0" dirty="0"/>
              <a:t>So many ideas and terminology have coalesced around theory of change, and different uses for different purposes, that this means that practice still varies considerably.</a:t>
            </a:r>
          </a:p>
          <a:p>
            <a:endParaRPr lang="en-GB" dirty="0"/>
          </a:p>
          <a:p>
            <a:r>
              <a:rPr lang="en-GB" dirty="0"/>
              <a:t>This slide attempts</a:t>
            </a:r>
            <a:r>
              <a:rPr lang="en-GB" baseline="0" dirty="0"/>
              <a:t> to map some of the diversity in purpose and approach.</a:t>
            </a:r>
          </a:p>
          <a:p>
            <a:endParaRPr lang="en-GB"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aseline="0" dirty="0"/>
              <a:t>Philosophically, ToC draws on ideas from evaluation, then more recently, it has become infused with </a:t>
            </a:r>
            <a:r>
              <a:rPr lang="en-GB" baseline="0" dirty="0" err="1"/>
              <a:t>Freirian</a:t>
            </a:r>
            <a:r>
              <a:rPr lang="en-GB" baseline="0" dirty="0"/>
              <a:t> ideas from social change and participatory traditions – about stimulating critical thinking to support activism. </a:t>
            </a:r>
            <a:r>
              <a:rPr lang="en-GB" sz="1200" kern="1200" baseline="0" dirty="0" err="1">
                <a:solidFill>
                  <a:schemeClr val="tx1"/>
                </a:solidFill>
                <a:latin typeface="+mn-lt"/>
                <a:ea typeface="+mn-ea"/>
                <a:cs typeface="+mn-cs"/>
              </a:rPr>
              <a:t>Freirian</a:t>
            </a:r>
            <a:r>
              <a:rPr lang="en-GB" sz="1200" kern="1200" baseline="0" dirty="0">
                <a:solidFill>
                  <a:schemeClr val="tx1"/>
                </a:solidFill>
                <a:latin typeface="+mn-lt"/>
                <a:ea typeface="+mn-ea"/>
                <a:cs typeface="+mn-cs"/>
              </a:rPr>
              <a:t> ideas and participatory approaches inform the process side of ToC practice.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GB" sz="1200" kern="1200" baseline="0" dirty="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kern="1200" baseline="0" dirty="0">
                <a:solidFill>
                  <a:schemeClr val="tx1"/>
                </a:solidFill>
                <a:latin typeface="+mn-lt"/>
                <a:ea typeface="+mn-ea"/>
                <a:cs typeface="+mn-cs"/>
              </a:rPr>
              <a:t>Both traditions bring important aspects to ToC – </a:t>
            </a:r>
            <a:r>
              <a:rPr lang="en-GB" sz="1200" b="1" kern="1200" baseline="0" dirty="0">
                <a:solidFill>
                  <a:schemeClr val="tx1"/>
                </a:solidFill>
                <a:latin typeface="+mn-lt"/>
                <a:ea typeface="+mn-ea"/>
                <a:cs typeface="+mn-cs"/>
              </a:rPr>
              <a:t>evaluation</a:t>
            </a:r>
            <a:r>
              <a:rPr lang="en-GB" sz="1200" kern="1200" baseline="0" dirty="0">
                <a:solidFill>
                  <a:schemeClr val="tx1"/>
                </a:solidFill>
                <a:latin typeface="+mn-lt"/>
                <a:ea typeface="+mn-ea"/>
                <a:cs typeface="+mn-cs"/>
              </a:rPr>
              <a:t> tradition brings a systematic approach, logical thinking and drawing on existing lessons and evidence; </a:t>
            </a:r>
            <a:r>
              <a:rPr lang="en-GB" sz="1200" b="1" kern="1200" baseline="0" dirty="0">
                <a:solidFill>
                  <a:schemeClr val="tx1"/>
                </a:solidFill>
                <a:latin typeface="+mn-lt"/>
                <a:ea typeface="+mn-ea"/>
                <a:cs typeface="+mn-cs"/>
              </a:rPr>
              <a:t>Social change </a:t>
            </a:r>
            <a:r>
              <a:rPr lang="en-GB" sz="1200" kern="1200" baseline="0" dirty="0">
                <a:solidFill>
                  <a:schemeClr val="tx1"/>
                </a:solidFill>
                <a:latin typeface="+mn-lt"/>
                <a:ea typeface="+mn-ea"/>
                <a:cs typeface="+mn-cs"/>
              </a:rPr>
              <a:t>traditions bring reflexive practice, critical thinking about social structures and deep questioning of worldviews, values and assumptions inherent in development practice.</a:t>
            </a:r>
            <a:endParaRPr lang="en-GB" sz="1200" kern="1200" dirty="0">
              <a:solidFill>
                <a:schemeClr val="tx1"/>
              </a:solidFill>
              <a:latin typeface="+mn-lt"/>
              <a:ea typeface="+mn-ea"/>
              <a:cs typeface="+mn-cs"/>
            </a:endParaRPr>
          </a:p>
          <a:p>
            <a:endParaRPr lang="en-GB" baseline="0" dirty="0"/>
          </a:p>
          <a:p>
            <a:r>
              <a:rPr lang="en-GB" dirty="0"/>
              <a:t>- So rather than a set methodology, it is better to think of ToC</a:t>
            </a:r>
            <a:r>
              <a:rPr lang="en-GB" baseline="0" dirty="0"/>
              <a:t> as ‘theory of change thinking’ – a structured approach that emphasises different elements depending on the purpose of the group working with it.</a:t>
            </a:r>
            <a:r>
              <a:rPr lang="en-GB" dirty="0"/>
              <a:t> </a:t>
            </a:r>
          </a:p>
        </p:txBody>
      </p:sp>
      <p:sp>
        <p:nvSpPr>
          <p:cNvPr id="4" name="Slide Number Placeholder 3"/>
          <p:cNvSpPr>
            <a:spLocks noGrp="1"/>
          </p:cNvSpPr>
          <p:nvPr>
            <p:ph type="sldNum" sz="quarter" idx="10"/>
          </p:nvPr>
        </p:nvSpPr>
        <p:spPr/>
        <p:txBody>
          <a:bodyPr/>
          <a:lstStyle/>
          <a:p>
            <a:fld id="{1E62297B-9CF5-43BF-9379-57526BED6209}" type="slidenum">
              <a:rPr lang="en-GB" smtClean="0"/>
              <a:t>6</a:t>
            </a:fld>
            <a:endParaRPr lang="en-GB"/>
          </a:p>
        </p:txBody>
      </p:sp>
    </p:spTree>
    <p:extLst>
      <p:ext uri="{BB962C8B-B14F-4D97-AF65-F5344CB8AC3E}">
        <p14:creationId xmlns:p14="http://schemas.microsoft.com/office/powerpoint/2010/main" val="232137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20000"/>
              </a:lnSpc>
              <a:spcBef>
                <a:spcPts val="0"/>
              </a:spcBef>
              <a:spcAft>
                <a:spcPts val="0"/>
              </a:spcAft>
              <a:buClrTx/>
              <a:buSzTx/>
              <a:buFontTx/>
              <a:buChar char="-"/>
              <a:tabLst/>
              <a:defRPr/>
            </a:pPr>
            <a:r>
              <a:rPr lang="en-GB" sz="1200" dirty="0">
                <a:solidFill>
                  <a:srgbClr val="000000"/>
                </a:solidFill>
                <a:latin typeface="Helvetica" pitchFamily="2" charset="0"/>
              </a:rPr>
              <a:t>Perspective one is quite common, but it can get trapped in trying to map everything out and then control it. Tries to predict, which is risky in dynamic development environments, and if you’re not careful, it can become cumbersome  and not very useful. Stick with the log-frame if this is what you need.</a:t>
            </a:r>
          </a:p>
          <a:p>
            <a:pPr marL="171450" marR="0" lvl="0" indent="-171450" algn="l" defTabSz="457200" rtl="0" eaLnBrk="1" fontAlgn="auto" latinLnBrk="0" hangingPunct="1">
              <a:lnSpc>
                <a:spcPct val="120000"/>
              </a:lnSpc>
              <a:spcBef>
                <a:spcPts val="0"/>
              </a:spcBef>
              <a:spcAft>
                <a:spcPts val="0"/>
              </a:spcAft>
              <a:buClrTx/>
              <a:buSzTx/>
              <a:buFontTx/>
              <a:buChar char="-"/>
              <a:tabLst/>
              <a:defRPr/>
            </a:pPr>
            <a:endParaRPr lang="en-GB" sz="1200" dirty="0">
              <a:solidFill>
                <a:srgbClr val="000000"/>
              </a:solidFill>
              <a:latin typeface="Helvetica" pitchFamily="2" charset="0"/>
            </a:endParaRPr>
          </a:p>
          <a:p>
            <a:pPr marL="171450" marR="0" lvl="0" indent="-171450" algn="l" defTabSz="457200" rtl="0" eaLnBrk="1" fontAlgn="auto" latinLnBrk="0" hangingPunct="1">
              <a:lnSpc>
                <a:spcPct val="120000"/>
              </a:lnSpc>
              <a:spcBef>
                <a:spcPts val="0"/>
              </a:spcBef>
              <a:spcAft>
                <a:spcPts val="0"/>
              </a:spcAft>
              <a:buClrTx/>
              <a:buSzTx/>
              <a:buFontTx/>
              <a:buChar char="-"/>
              <a:tabLst/>
              <a:defRPr/>
            </a:pPr>
            <a:r>
              <a:rPr lang="en-GB" sz="1200" dirty="0">
                <a:solidFill>
                  <a:srgbClr val="000000"/>
                </a:solidFill>
                <a:latin typeface="Helvetica" pitchFamily="2" charset="0"/>
              </a:rPr>
              <a:t>Perspective 2 is the one I subscribe to, it is more exploratory, to get the full value of a ToC approach. This supports individuals and organisations involved in change process to better understand the system they are part of, without over-simplifying to, in order to support change in a strategic, values-led and responsive way; and to learn from how the change process evolves in reality  so that strategies can be reviewed and adjusted along the way. </a:t>
            </a:r>
          </a:p>
          <a:p>
            <a:pPr marL="171450" marR="0" lvl="0" indent="-171450" algn="l" defTabSz="457200" rtl="0" eaLnBrk="1" fontAlgn="auto" latinLnBrk="0" hangingPunct="1">
              <a:lnSpc>
                <a:spcPct val="120000"/>
              </a:lnSpc>
              <a:spcBef>
                <a:spcPts val="0"/>
              </a:spcBef>
              <a:spcAft>
                <a:spcPts val="0"/>
              </a:spcAft>
              <a:buClrTx/>
              <a:buSzTx/>
              <a:buFontTx/>
              <a:buChar char="-"/>
              <a:tabLst/>
              <a:defRPr/>
            </a:pPr>
            <a:r>
              <a:rPr lang="en-GB" sz="1200" dirty="0">
                <a:solidFill>
                  <a:srgbClr val="000000"/>
                </a:solidFill>
                <a:latin typeface="Helvetica" pitchFamily="2" charset="0"/>
              </a:rPr>
              <a:t>This version also has explanatory power, sometimes more so than the very detailed version, and encourages a deeper questioning of the assumptions that permeate development, and so can be more robust</a:t>
            </a:r>
            <a:endParaRPr lang="en-GB" sz="1200" b="0" i="0" u="none" strike="noStrike" dirty="0">
              <a:solidFill>
                <a:srgbClr val="000000"/>
              </a:solidFill>
              <a:effectLst/>
              <a:latin typeface="Helvetica" pitchFamily="2" charset="0"/>
            </a:endParaRPr>
          </a:p>
          <a:p>
            <a:pPr marL="171450" marR="0" indent="-171450" algn="l" defTabSz="457200" rtl="0" eaLnBrk="1" fontAlgn="auto" latinLnBrk="0" hangingPunct="1">
              <a:lnSpc>
                <a:spcPct val="120000"/>
              </a:lnSpc>
              <a:spcBef>
                <a:spcPts val="0"/>
              </a:spcBef>
              <a:spcAft>
                <a:spcPts val="0"/>
              </a:spcAft>
              <a:buClrTx/>
              <a:buSzTx/>
              <a:buFontTx/>
              <a:buChar char="-"/>
              <a:tabLst/>
              <a:defRPr/>
            </a:pPr>
            <a:endParaRPr lang="en-GB" sz="1200" b="0" baseline="0" dirty="0"/>
          </a:p>
          <a:p>
            <a:pPr marL="171450" marR="0" indent="-171450" algn="l" defTabSz="457200" rtl="0" eaLnBrk="1" fontAlgn="auto" latinLnBrk="0" hangingPunct="1">
              <a:lnSpc>
                <a:spcPct val="120000"/>
              </a:lnSpc>
              <a:spcBef>
                <a:spcPts val="0"/>
              </a:spcBef>
              <a:spcAft>
                <a:spcPts val="0"/>
              </a:spcAft>
              <a:buClrTx/>
              <a:buSzTx/>
              <a:buFontTx/>
              <a:buChar char="-"/>
              <a:tabLst/>
              <a:defRPr/>
            </a:pPr>
            <a:endParaRPr lang="en-GB" sz="1200" b="0" dirty="0"/>
          </a:p>
          <a:p>
            <a:pPr marL="171450" marR="0" indent="-171450" algn="l" defTabSz="457200" rtl="0" eaLnBrk="1" fontAlgn="auto" latinLnBrk="0" hangingPunct="1">
              <a:lnSpc>
                <a:spcPct val="120000"/>
              </a:lnSpc>
              <a:spcBef>
                <a:spcPts val="0"/>
              </a:spcBef>
              <a:spcAft>
                <a:spcPts val="0"/>
              </a:spcAft>
              <a:buClrTx/>
              <a:buSzTx/>
              <a:buFontTx/>
              <a:buChar char="-"/>
              <a:tabLst/>
              <a:defRPr/>
            </a:pPr>
            <a:r>
              <a:rPr lang="en-GB" sz="1200" b="0" dirty="0"/>
              <a:t>For me, the essence of ToC</a:t>
            </a:r>
            <a:r>
              <a:rPr lang="en-GB" sz="1200" b="0" baseline="0" dirty="0"/>
              <a:t> is to keep us thinking critically about the CHANGES that matter to the people that matter, in their contexts and lives: </a:t>
            </a:r>
          </a:p>
          <a:p>
            <a:pPr marL="628650" marR="0" lvl="1" indent="-171450" algn="l" defTabSz="457200" rtl="0" eaLnBrk="1" fontAlgn="auto" latinLnBrk="0" hangingPunct="1">
              <a:lnSpc>
                <a:spcPct val="120000"/>
              </a:lnSpc>
              <a:spcBef>
                <a:spcPts val="0"/>
              </a:spcBef>
              <a:spcAft>
                <a:spcPts val="0"/>
              </a:spcAft>
              <a:buClrTx/>
              <a:buSzTx/>
              <a:buFontTx/>
              <a:buChar char="-"/>
              <a:tabLst/>
              <a:defRPr/>
            </a:pPr>
            <a:r>
              <a:rPr lang="en-GB" sz="1200" b="0" baseline="0" dirty="0"/>
              <a:t>who we are hoping to change things for, </a:t>
            </a:r>
          </a:p>
          <a:p>
            <a:pPr marL="628650" marR="0" lvl="1" indent="-171450" algn="l" defTabSz="457200" rtl="0" eaLnBrk="1" fontAlgn="auto" latinLnBrk="0" hangingPunct="1">
              <a:lnSpc>
                <a:spcPct val="120000"/>
              </a:lnSpc>
              <a:spcBef>
                <a:spcPts val="0"/>
              </a:spcBef>
              <a:spcAft>
                <a:spcPts val="0"/>
              </a:spcAft>
              <a:buClrTx/>
              <a:buSzTx/>
              <a:buFontTx/>
              <a:buChar char="-"/>
              <a:tabLst/>
              <a:defRPr/>
            </a:pPr>
            <a:r>
              <a:rPr lang="en-GB" sz="1200" b="0" baseline="0" dirty="0"/>
              <a:t>what positive change means for them, in their lives</a:t>
            </a:r>
          </a:p>
          <a:p>
            <a:pPr marL="628650" marR="0" lvl="1" indent="-171450" algn="l" defTabSz="457200" rtl="0" eaLnBrk="1" fontAlgn="auto" latinLnBrk="0" hangingPunct="1">
              <a:lnSpc>
                <a:spcPct val="120000"/>
              </a:lnSpc>
              <a:spcBef>
                <a:spcPts val="0"/>
              </a:spcBef>
              <a:spcAft>
                <a:spcPts val="0"/>
              </a:spcAft>
              <a:buClrTx/>
              <a:buSzTx/>
              <a:buFontTx/>
              <a:buChar char="-"/>
              <a:tabLst/>
              <a:defRPr/>
            </a:pPr>
            <a:r>
              <a:rPr lang="en-GB" sz="1200" b="0" baseline="0" dirty="0"/>
              <a:t>where change needs to happen in different domains to realise it – policies, practices markets, institutions, and more deeply in social relationships and norms,</a:t>
            </a:r>
          </a:p>
          <a:p>
            <a:pPr marL="628650" marR="0" lvl="1" indent="-171450" algn="l" defTabSz="457200" rtl="0" eaLnBrk="1" fontAlgn="auto" latinLnBrk="0" hangingPunct="1">
              <a:lnSpc>
                <a:spcPct val="120000"/>
              </a:lnSpc>
              <a:spcBef>
                <a:spcPts val="0"/>
              </a:spcBef>
              <a:spcAft>
                <a:spcPts val="0"/>
              </a:spcAft>
              <a:buClrTx/>
              <a:buSzTx/>
              <a:buFontTx/>
              <a:buChar char="-"/>
              <a:tabLst/>
              <a:defRPr/>
            </a:pPr>
            <a:r>
              <a:rPr lang="en-GB" sz="1200" b="0" baseline="0" dirty="0"/>
              <a:t>finally, what our contribution to that change process might be. </a:t>
            </a:r>
          </a:p>
          <a:p>
            <a:pPr marL="171450" marR="0" indent="-171450" algn="l" defTabSz="457200" rtl="0" eaLnBrk="1" fontAlgn="auto" latinLnBrk="0" hangingPunct="1">
              <a:lnSpc>
                <a:spcPct val="120000"/>
              </a:lnSpc>
              <a:spcBef>
                <a:spcPts val="0"/>
              </a:spcBef>
              <a:spcAft>
                <a:spcPts val="0"/>
              </a:spcAft>
              <a:buClrTx/>
              <a:buSzTx/>
              <a:buFontTx/>
              <a:buChar char="-"/>
              <a:tabLst/>
              <a:defRPr/>
            </a:pPr>
            <a:endParaRPr lang="en-GB" sz="1200" b="0" baseline="0" dirty="0"/>
          </a:p>
          <a:p>
            <a:pPr marL="171450" marR="0" indent="-171450" algn="l" defTabSz="457200" rtl="0" eaLnBrk="1" fontAlgn="auto" latinLnBrk="0" hangingPunct="1">
              <a:lnSpc>
                <a:spcPct val="120000"/>
              </a:lnSpc>
              <a:spcBef>
                <a:spcPts val="0"/>
              </a:spcBef>
              <a:spcAft>
                <a:spcPts val="0"/>
              </a:spcAft>
              <a:buClrTx/>
              <a:buSzTx/>
              <a:buFontTx/>
              <a:buChar char="-"/>
              <a:tabLst/>
              <a:defRPr/>
            </a:pPr>
            <a:r>
              <a:rPr lang="en-GB" sz="1200" b="0" baseline="0" dirty="0"/>
              <a:t>ToC asks us to start our thinking from the perspective of real people, then using systematic critical thinking to move back towards what our contribution to change might be, </a:t>
            </a:r>
            <a:r>
              <a:rPr lang="en-GB" sz="1200" b="1" baseline="0" dirty="0"/>
              <a:t>to continuously question our assumptions, especially deeply-held and hidden ones.</a:t>
            </a:r>
          </a:p>
          <a:p>
            <a:pPr marL="171450" marR="0" indent="-171450" algn="l" defTabSz="457200" rtl="0" eaLnBrk="1" fontAlgn="auto" latinLnBrk="0" hangingPunct="1">
              <a:lnSpc>
                <a:spcPct val="120000"/>
              </a:lnSpc>
              <a:spcBef>
                <a:spcPts val="0"/>
              </a:spcBef>
              <a:spcAft>
                <a:spcPts val="0"/>
              </a:spcAft>
              <a:buClrTx/>
              <a:buSzTx/>
              <a:buFontTx/>
              <a:buChar char="-"/>
              <a:tabLst/>
              <a:defRPr/>
            </a:pPr>
            <a:endParaRPr lang="en-GB" sz="1200" b="1" baseline="0" dirty="0"/>
          </a:p>
          <a:p>
            <a:pPr marL="171450" marR="0" indent="-171450" algn="l" defTabSz="457200" rtl="0" eaLnBrk="1" fontAlgn="auto" latinLnBrk="0" hangingPunct="1">
              <a:lnSpc>
                <a:spcPct val="120000"/>
              </a:lnSpc>
              <a:spcBef>
                <a:spcPts val="0"/>
              </a:spcBef>
              <a:spcAft>
                <a:spcPts val="0"/>
              </a:spcAft>
              <a:buClrTx/>
              <a:buSzTx/>
              <a:buFontTx/>
              <a:buChar char="-"/>
              <a:tabLst/>
              <a:defRPr/>
            </a:pPr>
            <a:r>
              <a:rPr lang="en-GB" sz="1200" b="1" baseline="0" dirty="0"/>
              <a:t>You do need to think be precise, rigorous and logical in your process to get ToC quality, just because it is reflective does not mean it is vague.</a:t>
            </a:r>
          </a:p>
          <a:p>
            <a:pPr marL="171450" marR="0" indent="-171450" algn="l" defTabSz="457200" rtl="0" eaLnBrk="1" fontAlgn="auto" latinLnBrk="0" hangingPunct="1">
              <a:lnSpc>
                <a:spcPct val="120000"/>
              </a:lnSpc>
              <a:spcBef>
                <a:spcPts val="0"/>
              </a:spcBef>
              <a:spcAft>
                <a:spcPts val="0"/>
              </a:spcAft>
              <a:buClrTx/>
              <a:buSzTx/>
              <a:buFontTx/>
              <a:buChar char="-"/>
              <a:tabLst/>
              <a:defRPr/>
            </a:pPr>
            <a:endParaRPr lang="en-GB" sz="1200" b="1" baseline="0" dirty="0"/>
          </a:p>
          <a:p>
            <a:pPr marL="171450" marR="0" indent="-171450" algn="l" defTabSz="457200" rtl="0" eaLnBrk="1" fontAlgn="auto" latinLnBrk="0" hangingPunct="1">
              <a:lnSpc>
                <a:spcPct val="120000"/>
              </a:lnSpc>
              <a:spcBef>
                <a:spcPts val="0"/>
              </a:spcBef>
              <a:spcAft>
                <a:spcPts val="0"/>
              </a:spcAft>
              <a:buClrTx/>
              <a:buSzTx/>
              <a:buFontTx/>
              <a:buChar char="-"/>
              <a:tabLst/>
              <a:defRPr/>
            </a:pPr>
            <a:r>
              <a:rPr lang="en-GB" sz="1200" b="1" baseline="0" dirty="0"/>
              <a:t>Don’t forget to put yourself in the picture – we need to change as much as everyone else, we are not somehow ‘outside the system”.</a:t>
            </a:r>
            <a:endParaRPr lang="en-GB" sz="1200" b="1" dirty="0"/>
          </a:p>
          <a:p>
            <a:pPr>
              <a:lnSpc>
                <a:spcPct val="120000"/>
              </a:lnSpc>
            </a:pPr>
            <a:endParaRPr lang="en-GB" sz="1200" b="0" baseline="0" dirty="0"/>
          </a:p>
          <a:p>
            <a:pPr marL="0" indent="0">
              <a:lnSpc>
                <a:spcPct val="120000"/>
              </a:lnSpc>
              <a:buFontTx/>
              <a:buNone/>
            </a:pPr>
            <a:endParaRPr lang="en-GB" sz="1200" b="0" baseline="0" dirty="0"/>
          </a:p>
          <a:p>
            <a:pPr>
              <a:lnSpc>
                <a:spcPct val="120000"/>
              </a:lnSpc>
            </a:pPr>
            <a:endParaRPr lang="en-GB" sz="1200" b="1" baseline="0" dirty="0"/>
          </a:p>
        </p:txBody>
      </p:sp>
      <p:sp>
        <p:nvSpPr>
          <p:cNvPr id="4" name="Slide Number Placeholder 3"/>
          <p:cNvSpPr>
            <a:spLocks noGrp="1"/>
          </p:cNvSpPr>
          <p:nvPr>
            <p:ph type="sldNum" sz="quarter" idx="10"/>
          </p:nvPr>
        </p:nvSpPr>
        <p:spPr/>
        <p:txBody>
          <a:bodyPr/>
          <a:lstStyle/>
          <a:p>
            <a:fld id="{1A7154B1-9906-3D45-B7A5-4749A3D97369}" type="slidenum">
              <a:rPr lang="en-GB" smtClean="0"/>
              <a:t>7</a:t>
            </a:fld>
            <a:endParaRPr lang="en-GB"/>
          </a:p>
        </p:txBody>
      </p:sp>
    </p:spTree>
    <p:extLst>
      <p:ext uri="{BB962C8B-B14F-4D97-AF65-F5344CB8AC3E}">
        <p14:creationId xmlns:p14="http://schemas.microsoft.com/office/powerpoint/2010/main" val="1198949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7154B1-9906-3D45-B7A5-4749A3D97369}" type="slidenum">
              <a:rPr lang="en-GB" smtClean="0"/>
              <a:t>8</a:t>
            </a:fld>
            <a:endParaRPr lang="en-GB"/>
          </a:p>
        </p:txBody>
      </p:sp>
    </p:spTree>
    <p:extLst>
      <p:ext uri="{BB962C8B-B14F-4D97-AF65-F5344CB8AC3E}">
        <p14:creationId xmlns:p14="http://schemas.microsoft.com/office/powerpoint/2010/main" val="3222231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none" dirty="0"/>
              <a:t>Avoid implementing a mistake!</a:t>
            </a:r>
          </a:p>
          <a:p>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Why it’s important:</a:t>
            </a:r>
            <a:r>
              <a:rPr lang="en-US" dirty="0"/>
              <a:t> to develop a shared, explicit understanding of how things are understood to change, how the intervention will engage to support certain changes and/or inhibit others, what steps are involved, what assumptions are being made about this and what rationale we have for how and why change will happen the way we hope it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can draw it out, we can test it, while it is still on the drawing board.</a:t>
            </a:r>
          </a:p>
          <a:p>
            <a:endParaRPr lang="en-US" b="1" u="none" dirty="0"/>
          </a:p>
          <a:p>
            <a:endParaRPr lang="en-US" b="1" u="sng" dirty="0"/>
          </a:p>
          <a:p>
            <a:r>
              <a:rPr lang="en-US" b="1" u="sng" dirty="0"/>
              <a:t>TC challenges you to define what you’re trying to achieve, how and why.</a:t>
            </a:r>
          </a:p>
          <a:p>
            <a:endParaRPr lang="en-US" b="1" u="sng" dirty="0"/>
          </a:p>
          <a:p>
            <a:r>
              <a:rPr lang="en-US" b="0" u="none" dirty="0"/>
              <a:t>- Questions the underlying logic of how planned interventions will promote change – while it’s still on the drawing board, e.g. </a:t>
            </a:r>
          </a:p>
          <a:p>
            <a:r>
              <a:rPr lang="en-US" b="0" u="none" dirty="0"/>
              <a:t>What’s outside our control that could impact on it? </a:t>
            </a:r>
          </a:p>
          <a:p>
            <a:r>
              <a:rPr lang="en-US" b="0" u="none" dirty="0"/>
              <a:t>Is this intervention enough to </a:t>
            </a:r>
            <a:r>
              <a:rPr lang="en-US" b="0" u="none" dirty="0" err="1"/>
              <a:t>realise</a:t>
            </a:r>
            <a:r>
              <a:rPr lang="en-US" b="0" u="none" dirty="0"/>
              <a:t> the goals, what else is needed? </a:t>
            </a:r>
          </a:p>
          <a:p>
            <a:r>
              <a:rPr lang="en-US" b="0" u="none" dirty="0"/>
              <a:t>Do we have the resources, finances and skill sets we need to implement this? </a:t>
            </a:r>
          </a:p>
          <a:p>
            <a:r>
              <a:rPr lang="en-US" b="0" u="none" dirty="0"/>
              <a:t>Do we have any evidence that this intervention is effective? What innovations or alternatives should be aware of?</a:t>
            </a:r>
          </a:p>
          <a:p>
            <a:endParaRPr lang="en-US" dirty="0"/>
          </a:p>
          <a:p>
            <a:pPr marL="171450" indent="-171450">
              <a:buFontTx/>
              <a:buChar char="-"/>
            </a:pPr>
            <a:r>
              <a:rPr lang="en-US" dirty="0"/>
              <a:t>Helps the group to develop a realistic picture of the complexities and multiple stakeholders and processes involved in promoting the long-term change, and what is within their scope to influence.</a:t>
            </a:r>
          </a:p>
          <a:p>
            <a:pPr marL="171450" indent="-171450">
              <a:buFontTx/>
              <a:buChar char="-"/>
            </a:pPr>
            <a:endParaRPr lang="en-US" dirty="0"/>
          </a:p>
          <a:p>
            <a:pPr marL="171450" indent="-171450">
              <a:buFontTx/>
              <a:buChar char="-"/>
            </a:pPr>
            <a:r>
              <a:rPr lang="en-US" dirty="0"/>
              <a:t>Creates an opportunity to critically reflect on “what we really mean?”, and “why do we think that (assumptions)?” helps to strengthen vague and fuzzy concepts that we often take for granted, e.g. community empowerment, what does this look like in the settings we are working in?</a:t>
            </a:r>
          </a:p>
          <a:p>
            <a:pPr marL="171450" indent="-171450">
              <a:buFontTx/>
              <a:buChar char="-"/>
            </a:pPr>
            <a:endParaRPr lang="en-US" dirty="0"/>
          </a:p>
          <a:p>
            <a:pPr marL="171450" indent="-171450">
              <a:buFontTx/>
              <a:buChar char="-"/>
            </a:pPr>
            <a:r>
              <a:rPr lang="en-US" dirty="0"/>
              <a:t>Helps to clarify what change we are hoping to promote, how we will know and how we will track it, how much of it are we looking for, how will we adapt our project to what we’re observing  – so ToC builds in Monitoring, evaluation and learning, and a focus on real change.</a:t>
            </a:r>
          </a:p>
          <a:p>
            <a:pPr marL="171450" indent="-171450">
              <a:buFontTx/>
              <a:buChar char="-"/>
            </a:pPr>
            <a:endParaRPr lang="en-US" dirty="0"/>
          </a:p>
          <a:p>
            <a:pPr marL="171450" indent="-171450">
              <a:buFontTx/>
              <a:buChar char="-"/>
            </a:pPr>
            <a:r>
              <a:rPr lang="en-US" dirty="0"/>
              <a:t>Using a group discussion process builds a shared understanding amongst implementers, participants and stakeholders of what they are trying to accomplish, as the basis for  a clearly thought out plan and implementation. </a:t>
            </a:r>
          </a:p>
          <a:p>
            <a:pPr marL="171450" indent="-171450">
              <a:buFontTx/>
              <a:buChar cha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A7154B1-9906-3D45-B7A5-4749A3D97369}" type="slidenum">
              <a:rPr lang="en-GB" smtClean="0"/>
              <a:t>9</a:t>
            </a:fld>
            <a:endParaRPr lang="en-GB"/>
          </a:p>
        </p:txBody>
      </p:sp>
    </p:spTree>
    <p:extLst>
      <p:ext uri="{BB962C8B-B14F-4D97-AF65-F5344CB8AC3E}">
        <p14:creationId xmlns:p14="http://schemas.microsoft.com/office/powerpoint/2010/main" val="299850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mbria" charset="0"/>
              <a:ea typeface="ＭＳ Ｐゴシック" charset="0"/>
              <a:cs typeface="Arial" charset="0"/>
            </a:endParaRPr>
          </a:p>
          <a:p>
            <a:endParaRPr lang="es-ES_tradnl" dirty="0">
              <a:latin typeface="Arial" charset="0"/>
              <a:ea typeface="ＭＳ Ｐゴシック" charset="0"/>
              <a:cs typeface="Arial"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900">
                <a:solidFill>
                  <a:schemeClr val="tx1"/>
                </a:solidFill>
                <a:latin typeface="Univers" charset="0"/>
                <a:ea typeface="ＭＳ Ｐゴシック" charset="0"/>
                <a:cs typeface="ＭＳ Ｐゴシック" charset="0"/>
              </a:defRPr>
            </a:lvl1pPr>
            <a:lvl2pPr marL="703202" indent="-270462">
              <a:defRPr sz="1900">
                <a:solidFill>
                  <a:schemeClr val="tx1"/>
                </a:solidFill>
                <a:latin typeface="Univers" charset="0"/>
                <a:ea typeface="ＭＳ Ｐゴシック" charset="0"/>
              </a:defRPr>
            </a:lvl2pPr>
            <a:lvl3pPr marL="1081850" indent="-216370">
              <a:defRPr sz="1900">
                <a:solidFill>
                  <a:schemeClr val="tx1"/>
                </a:solidFill>
                <a:latin typeface="Univers" charset="0"/>
                <a:ea typeface="ＭＳ Ｐゴシック" charset="0"/>
              </a:defRPr>
            </a:lvl3pPr>
            <a:lvl4pPr marL="1514589" indent="-216370">
              <a:defRPr sz="1900">
                <a:solidFill>
                  <a:schemeClr val="tx1"/>
                </a:solidFill>
                <a:latin typeface="Univers" charset="0"/>
                <a:ea typeface="ＭＳ Ｐゴシック" charset="0"/>
              </a:defRPr>
            </a:lvl4pPr>
            <a:lvl5pPr marL="1947329" indent="-216370">
              <a:defRPr sz="1900">
                <a:solidFill>
                  <a:schemeClr val="tx1"/>
                </a:solidFill>
                <a:latin typeface="Univers" charset="0"/>
                <a:ea typeface="ＭＳ Ｐゴシック" charset="0"/>
              </a:defRPr>
            </a:lvl5pPr>
            <a:lvl6pPr marL="2380069" indent="-216370" eaLnBrk="0" fontAlgn="base" hangingPunct="0">
              <a:spcBef>
                <a:spcPct val="0"/>
              </a:spcBef>
              <a:spcAft>
                <a:spcPct val="0"/>
              </a:spcAft>
              <a:defRPr sz="1900">
                <a:solidFill>
                  <a:schemeClr val="tx1"/>
                </a:solidFill>
                <a:latin typeface="Univers" charset="0"/>
                <a:ea typeface="ＭＳ Ｐゴシック" charset="0"/>
              </a:defRPr>
            </a:lvl6pPr>
            <a:lvl7pPr marL="2812809" indent="-216370" eaLnBrk="0" fontAlgn="base" hangingPunct="0">
              <a:spcBef>
                <a:spcPct val="0"/>
              </a:spcBef>
              <a:spcAft>
                <a:spcPct val="0"/>
              </a:spcAft>
              <a:defRPr sz="1900">
                <a:solidFill>
                  <a:schemeClr val="tx1"/>
                </a:solidFill>
                <a:latin typeface="Univers" charset="0"/>
                <a:ea typeface="ＭＳ Ｐゴシック" charset="0"/>
              </a:defRPr>
            </a:lvl7pPr>
            <a:lvl8pPr marL="3245549" indent="-216370" eaLnBrk="0" fontAlgn="base" hangingPunct="0">
              <a:spcBef>
                <a:spcPct val="0"/>
              </a:spcBef>
              <a:spcAft>
                <a:spcPct val="0"/>
              </a:spcAft>
              <a:defRPr sz="1900">
                <a:solidFill>
                  <a:schemeClr val="tx1"/>
                </a:solidFill>
                <a:latin typeface="Univers" charset="0"/>
                <a:ea typeface="ＭＳ Ｐゴシック" charset="0"/>
              </a:defRPr>
            </a:lvl8pPr>
            <a:lvl9pPr marL="3678288" indent="-216370" eaLnBrk="0" fontAlgn="base" hangingPunct="0">
              <a:spcBef>
                <a:spcPct val="0"/>
              </a:spcBef>
              <a:spcAft>
                <a:spcPct val="0"/>
              </a:spcAft>
              <a:defRPr sz="1900">
                <a:solidFill>
                  <a:schemeClr val="tx1"/>
                </a:solidFill>
                <a:latin typeface="Univers" charset="0"/>
                <a:ea typeface="ＭＳ Ｐゴシック" charset="0"/>
              </a:defRPr>
            </a:lvl9pPr>
          </a:lstStyle>
          <a:p>
            <a:pPr eaLnBrk="1" hangingPunct="1"/>
            <a:fld id="{491D52E6-690F-2B44-A082-BBE1A057AB8B}" type="slidenum">
              <a:rPr lang="en-GB" sz="1100">
                <a:latin typeface="Arial" charset="0"/>
                <a:cs typeface="Arial" charset="0"/>
              </a:rPr>
              <a:pPr eaLnBrk="1" hangingPunct="1"/>
              <a:t>10</a:t>
            </a:fld>
            <a:endParaRPr lang="en-GB" sz="1100">
              <a:latin typeface="Arial" charset="0"/>
              <a:cs typeface="Arial" charset="0"/>
            </a:endParaRPr>
          </a:p>
        </p:txBody>
      </p:sp>
    </p:spTree>
    <p:extLst>
      <p:ext uri="{BB962C8B-B14F-4D97-AF65-F5344CB8AC3E}">
        <p14:creationId xmlns:p14="http://schemas.microsoft.com/office/powerpoint/2010/main" val="22116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FCA0458-D72E-644B-A676-FE7ED81C0B27}" type="datetimeFigureOut">
              <a:rPr lang="en-GB" smtClean="0"/>
              <a:t>10/03/2020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350109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FCA0458-D72E-644B-A676-FE7ED81C0B27}" type="datetimeFigureOut">
              <a:rPr lang="en-GB" smtClean="0"/>
              <a:t>10/03/2020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224890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FCA0458-D72E-644B-A676-FE7ED81C0B27}" type="datetimeFigureOut">
              <a:rPr lang="en-GB" smtClean="0"/>
              <a:t>10/03/2020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284048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FCA0458-D72E-644B-A676-FE7ED81C0B27}" type="datetimeFigureOut">
              <a:rPr lang="en-GB" smtClean="0"/>
              <a:t>10/03/2020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98396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FCA0458-D72E-644B-A676-FE7ED81C0B27}" type="datetimeFigureOut">
              <a:rPr lang="en-GB" smtClean="0"/>
              <a:t>10/03/2020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398283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FCA0458-D72E-644B-A676-FE7ED81C0B27}" type="datetimeFigureOut">
              <a:rPr lang="en-GB" smtClean="0"/>
              <a:t>10/03/2020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2126510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FCA0458-D72E-644B-A676-FE7ED81C0B27}" type="datetimeFigureOut">
              <a:rPr lang="en-GB" smtClean="0"/>
              <a:t>10/03/2020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965812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FCA0458-D72E-644B-A676-FE7ED81C0B27}" type="datetimeFigureOut">
              <a:rPr lang="en-GB" smtClean="0"/>
              <a:t>10/03/2020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381062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A0458-D72E-644B-A676-FE7ED81C0B27}" type="datetimeFigureOut">
              <a:rPr lang="en-GB" smtClean="0"/>
              <a:t>10/03/2020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3765261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FCA0458-D72E-644B-A676-FE7ED81C0B27}" type="datetimeFigureOut">
              <a:rPr lang="en-GB" smtClean="0"/>
              <a:t>10/03/2020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210200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FCA0458-D72E-644B-A676-FE7ED81C0B27}" type="datetimeFigureOut">
              <a:rPr lang="en-GB" smtClean="0"/>
              <a:t>10/03/2020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FBF7-0155-EB41-8FED-2F7A062228A1}" type="slidenum">
              <a:rPr lang="en-GB" smtClean="0"/>
              <a:t>‹#›</a:t>
            </a:fld>
            <a:endParaRPr lang="en-GB"/>
          </a:p>
        </p:txBody>
      </p:sp>
    </p:spTree>
    <p:extLst>
      <p:ext uri="{BB962C8B-B14F-4D97-AF65-F5344CB8AC3E}">
        <p14:creationId xmlns:p14="http://schemas.microsoft.com/office/powerpoint/2010/main" val="168312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A0458-D72E-644B-A676-FE7ED81C0B27}" type="datetimeFigureOut">
              <a:rPr lang="en-GB" smtClean="0"/>
              <a:t>10/03/2020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8EFBF7-0155-EB41-8FED-2F7A062228A1}" type="slidenum">
              <a:rPr lang="en-GB" smtClean="0"/>
              <a:t>‹#›</a:t>
            </a:fld>
            <a:endParaRPr lang="en-GB"/>
          </a:p>
        </p:txBody>
      </p:sp>
    </p:spTree>
    <p:extLst>
      <p:ext uri="{BB962C8B-B14F-4D97-AF65-F5344CB8AC3E}">
        <p14:creationId xmlns:p14="http://schemas.microsoft.com/office/powerpoint/2010/main" val="1113083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info@isabelvogel.co.uk"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info@isabelvogel.co.uk" TargetMode="External"/><Relationship Id="rId7" Type="http://schemas.openxmlformats.org/officeDocument/2006/relationships/hyperlink" Target="http://www.espa.ac.uk/files/espa/ESPA-Theory-of-Change-Manual-FINAL.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gov.uk/government/news/dfid-research-review-of-the-use-of-theory-of-change-in-international-development" TargetMode="External"/><Relationship Id="rId5" Type="http://schemas.openxmlformats.org/officeDocument/2006/relationships/hyperlink" Target="https://www.bond.org.uk/sites/default/files/resource-documents/organisational_theory_of_change_bond_10.pdf" TargetMode="External"/><Relationship Id="rId4" Type="http://schemas.openxmlformats.org/officeDocument/2006/relationships/hyperlink" Target="https://knowledge.hivos.org/theory-change-guideline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intdevalliance.scot/member-services/training-and-e-learning/members-training-fund"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7F3585-8578-4D39-84D8-70DBD79BE910}" type="slidenum">
              <a:rPr lang="en-GB" smtClean="0"/>
              <a:t>1</a:t>
            </a:fld>
            <a:endParaRPr lang="en-GB"/>
          </a:p>
        </p:txBody>
      </p:sp>
      <p:sp>
        <p:nvSpPr>
          <p:cNvPr id="2" name="Footer Placeholder 1"/>
          <p:cNvSpPr>
            <a:spLocks noGrp="1"/>
          </p:cNvSpPr>
          <p:nvPr>
            <p:ph type="ftr" sz="quarter" idx="11"/>
          </p:nvPr>
        </p:nvSpPr>
        <p:spPr/>
        <p:txBody>
          <a:bodyPr/>
          <a:lstStyle/>
          <a:p>
            <a:r>
              <a:rPr lang="en-GB" dirty="0"/>
              <a:t>www.intdevalliance.scot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766972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dirty="0">
                <a:ea typeface="ＭＳ Ｐゴシック" charset="0"/>
              </a:rPr>
              <a:t>An assumption is …</a:t>
            </a:r>
          </a:p>
        </p:txBody>
      </p:sp>
      <p:sp>
        <p:nvSpPr>
          <p:cNvPr id="36866" name="Content Placeholder 2"/>
          <p:cNvSpPr>
            <a:spLocks noGrp="1"/>
          </p:cNvSpPr>
          <p:nvPr>
            <p:ph idx="1"/>
          </p:nvPr>
        </p:nvSpPr>
        <p:spPr>
          <a:xfrm>
            <a:off x="4226942" y="1417637"/>
            <a:ext cx="4612257" cy="3473131"/>
          </a:xfrm>
        </p:spPr>
        <p:txBody>
          <a:bodyPr>
            <a:normAutofit/>
          </a:bodyPr>
          <a:lstStyle/>
          <a:p>
            <a:pPr marL="0" indent="0">
              <a:buNone/>
            </a:pPr>
            <a:r>
              <a:rPr lang="en-US" dirty="0">
                <a:latin typeface="Helvetica Light" charset="0"/>
                <a:ea typeface="Helvetica Light" charset="0"/>
                <a:cs typeface="Helvetica Light" charset="0"/>
              </a:rPr>
              <a:t>What we think is true or accepted as true</a:t>
            </a:r>
          </a:p>
          <a:p>
            <a:pPr marL="0" indent="0">
              <a:buNone/>
            </a:pPr>
            <a:endParaRPr lang="en-US" sz="2400" dirty="0">
              <a:latin typeface="Helvetica Light" charset="0"/>
              <a:ea typeface="Helvetica Light" charset="0"/>
              <a:cs typeface="Helvetica Light" charset="0"/>
            </a:endParaRPr>
          </a:p>
          <a:p>
            <a:pPr lvl="1"/>
            <a:r>
              <a:rPr lang="en-US" dirty="0">
                <a:latin typeface="Helvetica Light" charset="0"/>
                <a:ea typeface="Helvetica Light" charset="0"/>
                <a:cs typeface="Helvetica Light" charset="0"/>
              </a:rPr>
              <a:t>shaped by values, beliefs, experiences, education, profession</a:t>
            </a:r>
          </a:p>
          <a:p>
            <a:pPr lvl="1"/>
            <a:r>
              <a:rPr lang="en-US" dirty="0">
                <a:latin typeface="Helvetica Light" charset="0"/>
                <a:ea typeface="Helvetica Light" charset="0"/>
                <a:cs typeface="Helvetica Light" charset="0"/>
              </a:rPr>
              <a:t>often implicit</a:t>
            </a:r>
          </a:p>
          <a:p>
            <a:pPr lvl="1"/>
            <a:r>
              <a:rPr lang="en-US" dirty="0">
                <a:latin typeface="Helvetica Light" charset="0"/>
                <a:ea typeface="Helvetica Light" charset="0"/>
                <a:cs typeface="Helvetica Light" charset="0"/>
              </a:rPr>
              <a:t>often subjective</a:t>
            </a:r>
          </a:p>
          <a:p>
            <a:pPr>
              <a:buFont typeface="Wingdings" charset="0"/>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2" name="TextBox 1"/>
          <p:cNvSpPr txBox="1"/>
          <p:nvPr/>
        </p:nvSpPr>
        <p:spPr>
          <a:xfrm>
            <a:off x="1376505" y="5241138"/>
            <a:ext cx="6382871" cy="1200329"/>
          </a:xfrm>
          <a:prstGeom prst="rect">
            <a:avLst/>
          </a:prstGeom>
          <a:noFill/>
        </p:spPr>
        <p:txBody>
          <a:bodyPr wrap="square" rtlCol="0">
            <a:spAutoFit/>
          </a:bodyPr>
          <a:lstStyle/>
          <a:p>
            <a:pPr algn="ctr"/>
            <a:r>
              <a:rPr lang="en-US" sz="2400" b="1" dirty="0">
                <a:solidFill>
                  <a:schemeClr val="accent6">
                    <a:lumMod val="75000"/>
                  </a:schemeClr>
                </a:solidFill>
                <a:latin typeface="Helvetica Light" charset="0"/>
                <a:ea typeface="Helvetica Light" charset="0"/>
                <a:cs typeface="Helvetica Light" charset="0"/>
              </a:rPr>
              <a:t>Theory of change is a structured process to examine our assumptions and make them explicit</a:t>
            </a:r>
            <a:r>
              <a:rPr lang="is-IS" sz="2400" b="1" dirty="0">
                <a:solidFill>
                  <a:schemeClr val="accent6">
                    <a:lumMod val="75000"/>
                  </a:schemeClr>
                </a:solidFill>
                <a:latin typeface="Helvetica Light" charset="0"/>
                <a:ea typeface="Helvetica Light" charset="0"/>
                <a:cs typeface="Helvetica Light" charset="0"/>
              </a:rPr>
              <a:t>.</a:t>
            </a:r>
            <a:endParaRPr lang="en-US" sz="2400" b="1" dirty="0">
              <a:solidFill>
                <a:schemeClr val="accent6">
                  <a:lumMod val="75000"/>
                </a:schemeClr>
              </a:solidFill>
              <a:latin typeface="Helvetica Light" charset="0"/>
              <a:ea typeface="Helvetica Light" charset="0"/>
              <a:cs typeface="Helvetica Light"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764" t="23648" r="13884" b="26289"/>
          <a:stretch/>
        </p:blipFill>
        <p:spPr>
          <a:xfrm>
            <a:off x="457199" y="1457455"/>
            <a:ext cx="3787348" cy="3925427"/>
          </a:xfrm>
          <a:prstGeom prst="rect">
            <a:avLst/>
          </a:prstGeom>
        </p:spPr>
      </p:pic>
    </p:spTree>
    <p:extLst>
      <p:ext uri="{BB962C8B-B14F-4D97-AF65-F5344CB8AC3E}">
        <p14:creationId xmlns:p14="http://schemas.microsoft.com/office/powerpoint/2010/main" val="27800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6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2" y="365126"/>
            <a:ext cx="7862207" cy="998993"/>
          </a:xfrm>
        </p:spPr>
        <p:txBody>
          <a:bodyPr>
            <a:normAutofit/>
          </a:bodyPr>
          <a:lstStyle/>
          <a:p>
            <a:r>
              <a:rPr lang="en-US" sz="3600" dirty="0"/>
              <a:t>A common theory of change?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1157105"/>
              </p:ext>
            </p:extLst>
          </p:nvPr>
        </p:nvGraphicFramePr>
        <p:xfrm>
          <a:off x="457200" y="115932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loud Callout 2">
            <a:extLst>
              <a:ext uri="{FF2B5EF4-FFF2-40B4-BE49-F238E27FC236}">
                <a16:creationId xmlns:a16="http://schemas.microsoft.com/office/drawing/2014/main" id="{19F89014-C8F1-A840-AD13-DF331602EE8B}"/>
              </a:ext>
            </a:extLst>
          </p:cNvPr>
          <p:cNvSpPr/>
          <p:nvPr/>
        </p:nvSpPr>
        <p:spPr>
          <a:xfrm>
            <a:off x="6743700" y="4464785"/>
            <a:ext cx="2400300" cy="132556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Helvetica Light" panose="020B0403020202020204" pitchFamily="34" charset="0"/>
              </a:rPr>
              <a:t>Why would they? Why </a:t>
            </a:r>
            <a:r>
              <a:rPr lang="en-GB" i="1" dirty="0">
                <a:latin typeface="Helvetica Light" panose="020B0403020202020204" pitchFamily="34" charset="0"/>
              </a:rPr>
              <a:t>should</a:t>
            </a:r>
            <a:r>
              <a:rPr lang="en-GB" dirty="0">
                <a:latin typeface="Helvetica Light" panose="020B0403020202020204" pitchFamily="34" charset="0"/>
              </a:rPr>
              <a:t> they?</a:t>
            </a:r>
          </a:p>
        </p:txBody>
      </p:sp>
      <p:sp>
        <p:nvSpPr>
          <p:cNvPr id="5" name="Cloud Callout 4">
            <a:extLst>
              <a:ext uri="{FF2B5EF4-FFF2-40B4-BE49-F238E27FC236}">
                <a16:creationId xmlns:a16="http://schemas.microsoft.com/office/drawing/2014/main" id="{EB24AC08-148F-584C-A11D-25E934E47838}"/>
              </a:ext>
            </a:extLst>
          </p:cNvPr>
          <p:cNvSpPr/>
          <p:nvPr/>
        </p:nvSpPr>
        <p:spPr>
          <a:xfrm>
            <a:off x="163287" y="4030799"/>
            <a:ext cx="2775855" cy="1743417"/>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Helvetica Light" panose="020B0403020202020204" pitchFamily="34" charset="0"/>
              </a:rPr>
              <a:t>But people don’t usually act on information…?</a:t>
            </a:r>
          </a:p>
        </p:txBody>
      </p:sp>
      <p:sp>
        <p:nvSpPr>
          <p:cNvPr id="6" name="Cloud Callout 5">
            <a:extLst>
              <a:ext uri="{FF2B5EF4-FFF2-40B4-BE49-F238E27FC236}">
                <a16:creationId xmlns:a16="http://schemas.microsoft.com/office/drawing/2014/main" id="{8FE6E1DC-EBA2-E644-A5F0-36414939C285}"/>
              </a:ext>
            </a:extLst>
          </p:cNvPr>
          <p:cNvSpPr/>
          <p:nvPr/>
        </p:nvSpPr>
        <p:spPr>
          <a:xfrm>
            <a:off x="3771900" y="4572002"/>
            <a:ext cx="2220686" cy="132556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Helvetica Light" panose="020B0403020202020204" pitchFamily="34" charset="0"/>
              </a:rPr>
              <a:t>What else is going in their lives?</a:t>
            </a:r>
          </a:p>
        </p:txBody>
      </p:sp>
      <p:sp>
        <p:nvSpPr>
          <p:cNvPr id="7" name="Cloud Callout 6">
            <a:extLst>
              <a:ext uri="{FF2B5EF4-FFF2-40B4-BE49-F238E27FC236}">
                <a16:creationId xmlns:a16="http://schemas.microsoft.com/office/drawing/2014/main" id="{DBEEC747-78C4-6449-9F57-009DEC53A11F}"/>
              </a:ext>
            </a:extLst>
          </p:cNvPr>
          <p:cNvSpPr/>
          <p:nvPr/>
        </p:nvSpPr>
        <p:spPr>
          <a:xfrm>
            <a:off x="3608614" y="1165229"/>
            <a:ext cx="2857500" cy="112077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Helvetica Light" panose="020B0403020202020204" pitchFamily="34" charset="0"/>
              </a:rPr>
              <a:t>What else might prompt change?</a:t>
            </a:r>
          </a:p>
        </p:txBody>
      </p:sp>
    </p:spTree>
    <p:extLst>
      <p:ext uri="{BB962C8B-B14F-4D97-AF65-F5344CB8AC3E}">
        <p14:creationId xmlns:p14="http://schemas.microsoft.com/office/powerpoint/2010/main" val="37202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ToC elements and process</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26724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0840" y="3533854"/>
            <a:ext cx="1687102" cy="1232260"/>
          </a:xfrm>
          <a:prstGeom prst="rect">
            <a:avLst/>
          </a:prstGeom>
          <a:solidFill>
            <a:srgbClr val="008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Programme design</a:t>
            </a:r>
          </a:p>
        </p:txBody>
      </p:sp>
      <p:sp>
        <p:nvSpPr>
          <p:cNvPr id="8" name="Rectangle 7"/>
          <p:cNvSpPr/>
          <p:nvPr/>
        </p:nvSpPr>
        <p:spPr>
          <a:xfrm>
            <a:off x="3487942" y="3541515"/>
            <a:ext cx="1725012" cy="1218261"/>
          </a:xfrm>
          <a:prstGeom prst="rect">
            <a:avLst/>
          </a:prstGeom>
          <a:solidFill>
            <a:srgbClr val="008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Strategy revision</a:t>
            </a:r>
          </a:p>
        </p:txBody>
      </p:sp>
      <p:sp>
        <p:nvSpPr>
          <p:cNvPr id="9" name="Rectangle 8"/>
          <p:cNvSpPr/>
          <p:nvPr/>
        </p:nvSpPr>
        <p:spPr>
          <a:xfrm>
            <a:off x="5212954" y="3533854"/>
            <a:ext cx="1478584" cy="1232260"/>
          </a:xfrm>
          <a:prstGeom prst="rect">
            <a:avLst/>
          </a:prstGeom>
          <a:solidFill>
            <a:srgbClr val="008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Quality check</a:t>
            </a:r>
          </a:p>
        </p:txBody>
      </p:sp>
      <p:sp>
        <p:nvSpPr>
          <p:cNvPr id="10" name="Rectangle 9"/>
          <p:cNvSpPr/>
          <p:nvPr/>
        </p:nvSpPr>
        <p:spPr>
          <a:xfrm>
            <a:off x="6691538" y="3533854"/>
            <a:ext cx="2452462" cy="1232259"/>
          </a:xfrm>
          <a:prstGeom prst="rect">
            <a:avLst/>
          </a:prstGeom>
          <a:solidFill>
            <a:srgbClr val="008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Evaluation / strategic learning design</a:t>
            </a:r>
          </a:p>
        </p:txBody>
      </p:sp>
      <p:sp>
        <p:nvSpPr>
          <p:cNvPr id="12" name="Rectangle 11"/>
          <p:cNvSpPr/>
          <p:nvPr/>
        </p:nvSpPr>
        <p:spPr>
          <a:xfrm>
            <a:off x="2717138" y="2082775"/>
            <a:ext cx="6369285" cy="1004766"/>
          </a:xfrm>
          <a:prstGeom prst="rect">
            <a:avLst/>
          </a:prstGeom>
          <a:solidFill>
            <a:srgbClr val="008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Situation-specific process of steps, using diverse ‘tools for thought’ with relevant people</a:t>
            </a:r>
          </a:p>
        </p:txBody>
      </p:sp>
      <p:sp>
        <p:nvSpPr>
          <p:cNvPr id="18" name="Snip Same Side Corner Rectangle 17"/>
          <p:cNvSpPr/>
          <p:nvPr/>
        </p:nvSpPr>
        <p:spPr>
          <a:xfrm>
            <a:off x="2854290" y="4966955"/>
            <a:ext cx="6232133" cy="1689163"/>
          </a:xfrm>
          <a:prstGeom prst="snip2Same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Helvetica"/>
                <a:cs typeface="Helvetica"/>
              </a:rPr>
              <a:t>Comprehensive analysis</a:t>
            </a:r>
          </a:p>
          <a:p>
            <a:pPr algn="ctr"/>
            <a:r>
              <a:rPr lang="en-US" dirty="0">
                <a:solidFill>
                  <a:schemeClr val="bg1"/>
                </a:solidFill>
                <a:latin typeface="Helvetica"/>
                <a:cs typeface="Helvetica"/>
              </a:rPr>
              <a:t>Power, gender lenses</a:t>
            </a:r>
          </a:p>
          <a:p>
            <a:pPr algn="ctr"/>
            <a:r>
              <a:rPr lang="en-US" dirty="0">
                <a:solidFill>
                  <a:schemeClr val="bg1"/>
                </a:solidFill>
                <a:latin typeface="Helvetica"/>
                <a:cs typeface="Helvetica"/>
              </a:rPr>
              <a:t>Assumptions central</a:t>
            </a:r>
          </a:p>
          <a:p>
            <a:pPr algn="ctr"/>
            <a:r>
              <a:rPr lang="en-US" dirty="0">
                <a:solidFill>
                  <a:schemeClr val="bg1"/>
                </a:solidFill>
                <a:latin typeface="Helvetica"/>
                <a:cs typeface="Helvetica"/>
              </a:rPr>
              <a:t>Participation in ToC development</a:t>
            </a:r>
          </a:p>
          <a:p>
            <a:pPr algn="ctr"/>
            <a:r>
              <a:rPr lang="en-US" dirty="0">
                <a:solidFill>
                  <a:schemeClr val="bg1"/>
                </a:solidFill>
                <a:latin typeface="Helvetica"/>
                <a:cs typeface="Helvetica"/>
              </a:rPr>
              <a:t>Used actively</a:t>
            </a:r>
          </a:p>
        </p:txBody>
      </p:sp>
      <p:sp>
        <p:nvSpPr>
          <p:cNvPr id="2" name="TextBox 1"/>
          <p:cNvSpPr txBox="1"/>
          <p:nvPr/>
        </p:nvSpPr>
        <p:spPr>
          <a:xfrm>
            <a:off x="144772" y="5855899"/>
            <a:ext cx="1584238" cy="830997"/>
          </a:xfrm>
          <a:prstGeom prst="rect">
            <a:avLst/>
          </a:prstGeom>
          <a:noFill/>
        </p:spPr>
        <p:txBody>
          <a:bodyPr wrap="none" rtlCol="0">
            <a:spAutoFit/>
          </a:bodyPr>
          <a:lstStyle/>
          <a:p>
            <a:r>
              <a:rPr lang="en-US" sz="2400" i="1" dirty="0">
                <a:latin typeface="Helvetica"/>
                <a:cs typeface="Helvetica"/>
              </a:rPr>
              <a:t>Principles</a:t>
            </a:r>
          </a:p>
          <a:p>
            <a:endParaRPr lang="en-US" sz="2400" dirty="0">
              <a:latin typeface="Helvetica"/>
              <a:cs typeface="Helvetica"/>
            </a:endParaRPr>
          </a:p>
        </p:txBody>
      </p:sp>
      <p:sp>
        <p:nvSpPr>
          <p:cNvPr id="17" name="TextBox 16"/>
          <p:cNvSpPr txBox="1"/>
          <p:nvPr/>
        </p:nvSpPr>
        <p:spPr>
          <a:xfrm>
            <a:off x="144772" y="3963498"/>
            <a:ext cx="1550274" cy="830997"/>
          </a:xfrm>
          <a:prstGeom prst="rect">
            <a:avLst/>
          </a:prstGeom>
          <a:noFill/>
        </p:spPr>
        <p:txBody>
          <a:bodyPr wrap="none" rtlCol="0">
            <a:spAutoFit/>
          </a:bodyPr>
          <a:lstStyle/>
          <a:p>
            <a:r>
              <a:rPr lang="en-US" sz="2400" i="1" dirty="0">
                <a:latin typeface="Helvetica"/>
                <a:cs typeface="Helvetica"/>
              </a:rPr>
              <a:t>Purposes</a:t>
            </a:r>
          </a:p>
          <a:p>
            <a:endParaRPr lang="en-US" sz="2400" dirty="0">
              <a:latin typeface="Helvetica"/>
              <a:cs typeface="Helvetica"/>
            </a:endParaRPr>
          </a:p>
        </p:txBody>
      </p:sp>
      <p:sp>
        <p:nvSpPr>
          <p:cNvPr id="19" name="TextBox 18"/>
          <p:cNvSpPr txBox="1"/>
          <p:nvPr/>
        </p:nvSpPr>
        <p:spPr>
          <a:xfrm>
            <a:off x="236410" y="2184938"/>
            <a:ext cx="1361821" cy="830997"/>
          </a:xfrm>
          <a:prstGeom prst="rect">
            <a:avLst/>
          </a:prstGeom>
          <a:noFill/>
        </p:spPr>
        <p:txBody>
          <a:bodyPr wrap="none" rtlCol="0">
            <a:spAutoFit/>
          </a:bodyPr>
          <a:lstStyle/>
          <a:p>
            <a:r>
              <a:rPr lang="en-US" sz="2400" i="1" dirty="0">
                <a:latin typeface="Helvetica"/>
                <a:cs typeface="Helvetica"/>
              </a:rPr>
              <a:t>Process</a:t>
            </a:r>
          </a:p>
          <a:p>
            <a:endParaRPr lang="en-US" sz="2400" dirty="0">
              <a:latin typeface="Helvetica"/>
              <a:cs typeface="Helvetica"/>
            </a:endParaRPr>
          </a:p>
        </p:txBody>
      </p:sp>
      <p:grpSp>
        <p:nvGrpSpPr>
          <p:cNvPr id="21" name="Group 20"/>
          <p:cNvGrpSpPr/>
          <p:nvPr/>
        </p:nvGrpSpPr>
        <p:grpSpPr>
          <a:xfrm>
            <a:off x="371215" y="657380"/>
            <a:ext cx="8772785" cy="930757"/>
            <a:chOff x="371215" y="657380"/>
            <a:chExt cx="8772785" cy="930757"/>
          </a:xfrm>
        </p:grpSpPr>
        <p:sp>
          <p:nvSpPr>
            <p:cNvPr id="13" name="Oval 12"/>
            <p:cNvSpPr/>
            <p:nvPr/>
          </p:nvSpPr>
          <p:spPr>
            <a:xfrm>
              <a:off x="3170016" y="673713"/>
              <a:ext cx="1933530" cy="914400"/>
            </a:xfrm>
            <a:prstGeom prst="ellipse">
              <a:avLst/>
            </a:prstGeom>
            <a:solidFill>
              <a:srgbClr val="0080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Narrative</a:t>
              </a:r>
            </a:p>
          </p:txBody>
        </p:sp>
        <p:sp>
          <p:nvSpPr>
            <p:cNvPr id="14" name="Oval 13"/>
            <p:cNvSpPr/>
            <p:nvPr/>
          </p:nvSpPr>
          <p:spPr>
            <a:xfrm>
              <a:off x="2051720" y="692696"/>
              <a:ext cx="1478584" cy="895441"/>
            </a:xfrm>
            <a:prstGeom prst="ellipse">
              <a:avLst/>
            </a:prstGeom>
            <a:solidFill>
              <a:srgbClr val="0080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Visual</a:t>
              </a:r>
            </a:p>
          </p:txBody>
        </p:sp>
        <p:sp>
          <p:nvSpPr>
            <p:cNvPr id="15" name="Oval 14"/>
            <p:cNvSpPr/>
            <p:nvPr/>
          </p:nvSpPr>
          <p:spPr>
            <a:xfrm>
              <a:off x="5027346" y="658437"/>
              <a:ext cx="2394114" cy="914400"/>
            </a:xfrm>
            <a:prstGeom prst="ellipse">
              <a:avLst/>
            </a:prstGeom>
            <a:solidFill>
              <a:srgbClr val="0080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PMEL </a:t>
              </a:r>
            </a:p>
            <a:p>
              <a:pPr algn="ctr"/>
              <a:r>
                <a:rPr lang="en-US" sz="2000" dirty="0">
                  <a:solidFill>
                    <a:srgbClr val="000000"/>
                  </a:solidFill>
                  <a:latin typeface="Helvetica"/>
                  <a:cs typeface="Helvetica"/>
                </a:rPr>
                <a:t>frameworks</a:t>
              </a:r>
            </a:p>
          </p:txBody>
        </p:sp>
        <p:sp>
          <p:nvSpPr>
            <p:cNvPr id="16" name="Oval 15"/>
            <p:cNvSpPr/>
            <p:nvPr/>
          </p:nvSpPr>
          <p:spPr>
            <a:xfrm>
              <a:off x="7343160" y="657380"/>
              <a:ext cx="1800840" cy="914400"/>
            </a:xfrm>
            <a:prstGeom prst="ellipse">
              <a:avLst/>
            </a:prstGeom>
            <a:solidFill>
              <a:srgbClr val="0080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latin typeface="Helvetica"/>
                  <a:cs typeface="Helvetica"/>
                </a:rPr>
                <a:t>Plan to improve </a:t>
              </a:r>
              <a:r>
                <a:rPr lang="en-US" sz="2000" dirty="0" err="1">
                  <a:solidFill>
                    <a:srgbClr val="000000"/>
                  </a:solidFill>
                  <a:latin typeface="Helvetica"/>
                  <a:cs typeface="Helvetica"/>
                </a:rPr>
                <a:t>ToC</a:t>
              </a:r>
              <a:endParaRPr lang="en-US" sz="2000" dirty="0">
                <a:solidFill>
                  <a:srgbClr val="000000"/>
                </a:solidFill>
                <a:latin typeface="Helvetica"/>
                <a:cs typeface="Helvetica"/>
              </a:endParaRPr>
            </a:p>
          </p:txBody>
        </p:sp>
        <p:sp>
          <p:nvSpPr>
            <p:cNvPr id="20" name="TextBox 19"/>
            <p:cNvSpPr txBox="1"/>
            <p:nvPr/>
          </p:nvSpPr>
          <p:spPr>
            <a:xfrm>
              <a:off x="371215" y="832058"/>
              <a:ext cx="1680506" cy="461665"/>
            </a:xfrm>
            <a:prstGeom prst="rect">
              <a:avLst/>
            </a:prstGeom>
            <a:noFill/>
          </p:spPr>
          <p:txBody>
            <a:bodyPr wrap="square" rtlCol="0">
              <a:spAutoFit/>
            </a:bodyPr>
            <a:lstStyle/>
            <a:p>
              <a:r>
                <a:rPr lang="en-US" sz="2400" i="1" dirty="0">
                  <a:latin typeface="Helvetica"/>
                  <a:cs typeface="Helvetica"/>
                </a:rPr>
                <a:t>Products</a:t>
              </a:r>
              <a:endParaRPr lang="en-US" sz="2400" dirty="0">
                <a:latin typeface="Helvetica"/>
                <a:cs typeface="Helvetica"/>
              </a:endParaRPr>
            </a:p>
          </p:txBody>
        </p:sp>
      </p:grpSp>
      <p:cxnSp>
        <p:nvCxnSpPr>
          <p:cNvPr id="4" name="Straight Arrow Connector 3"/>
          <p:cNvCxnSpPr/>
          <p:nvPr/>
        </p:nvCxnSpPr>
        <p:spPr>
          <a:xfrm flipH="1" flipV="1">
            <a:off x="3487942" y="4766114"/>
            <a:ext cx="668609" cy="2008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4949046" y="4766114"/>
            <a:ext cx="461068" cy="2008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234827" y="4766114"/>
            <a:ext cx="0" cy="2008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343160" y="4766114"/>
            <a:ext cx="0" cy="2008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301308" y="3138757"/>
            <a:ext cx="811150" cy="4029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5904953" y="3085330"/>
            <a:ext cx="0" cy="4563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372200" y="3140968"/>
            <a:ext cx="0" cy="4029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7191493" y="3124598"/>
            <a:ext cx="428851" cy="4029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2" idx="0"/>
          </p:cNvCxnSpPr>
          <p:nvPr/>
        </p:nvCxnSpPr>
        <p:spPr>
          <a:xfrm flipH="1" flipV="1">
            <a:off x="2974384" y="1575338"/>
            <a:ext cx="2927397" cy="5074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4211960" y="1628801"/>
            <a:ext cx="1689821" cy="4539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2" idx="0"/>
          </p:cNvCxnSpPr>
          <p:nvPr/>
        </p:nvCxnSpPr>
        <p:spPr>
          <a:xfrm flipH="1" flipV="1">
            <a:off x="5416040" y="1628801"/>
            <a:ext cx="485741" cy="4539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2" idx="0"/>
          </p:cNvCxnSpPr>
          <p:nvPr/>
        </p:nvCxnSpPr>
        <p:spPr>
          <a:xfrm flipV="1">
            <a:off x="5901781" y="1603006"/>
            <a:ext cx="1058176" cy="4797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6054181" y="1571780"/>
            <a:ext cx="1788069" cy="5109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4772" y="6413500"/>
            <a:ext cx="2172978" cy="276999"/>
          </a:xfrm>
          <a:prstGeom prst="rect">
            <a:avLst/>
          </a:prstGeom>
          <a:noFill/>
        </p:spPr>
        <p:txBody>
          <a:bodyPr wrap="square" rtlCol="0">
            <a:spAutoFit/>
          </a:bodyPr>
          <a:lstStyle/>
          <a:p>
            <a:r>
              <a:rPr lang="en-GB" sz="1200" dirty="0">
                <a:latin typeface="Helvetica Light"/>
                <a:cs typeface="Helvetica Light"/>
              </a:rPr>
              <a:t>Van </a:t>
            </a:r>
            <a:r>
              <a:rPr lang="en-GB" sz="1200" dirty="0" err="1">
                <a:latin typeface="Helvetica Light"/>
                <a:cs typeface="Helvetica Light"/>
              </a:rPr>
              <a:t>Es</a:t>
            </a:r>
            <a:r>
              <a:rPr lang="en-GB" sz="1200" dirty="0">
                <a:latin typeface="Helvetica Light"/>
                <a:cs typeface="Helvetica Light"/>
              </a:rPr>
              <a:t>, </a:t>
            </a:r>
            <a:r>
              <a:rPr lang="en-GB" sz="1200" dirty="0" err="1">
                <a:latin typeface="Helvetica Light"/>
                <a:cs typeface="Helvetica Light"/>
              </a:rPr>
              <a:t>Guijt</a:t>
            </a:r>
            <a:r>
              <a:rPr lang="en-GB" sz="1200" dirty="0">
                <a:latin typeface="Helvetica Light"/>
                <a:cs typeface="Helvetica Light"/>
              </a:rPr>
              <a:t> and Vogel 2015</a:t>
            </a:r>
          </a:p>
        </p:txBody>
      </p:sp>
      <p:sp>
        <p:nvSpPr>
          <p:cNvPr id="3" name="TextBox 2"/>
          <p:cNvSpPr txBox="1"/>
          <p:nvPr/>
        </p:nvSpPr>
        <p:spPr>
          <a:xfrm>
            <a:off x="403760" y="184666"/>
            <a:ext cx="1194471" cy="523220"/>
          </a:xfrm>
          <a:prstGeom prst="rect">
            <a:avLst/>
          </a:prstGeom>
          <a:noFill/>
        </p:spPr>
        <p:txBody>
          <a:bodyPr wrap="square" rtlCol="0">
            <a:spAutoFit/>
          </a:bodyPr>
          <a:lstStyle/>
          <a:p>
            <a:r>
              <a:rPr lang="en-GB" sz="2800" i="1" dirty="0"/>
              <a:t>ToC  =</a:t>
            </a:r>
          </a:p>
        </p:txBody>
      </p:sp>
    </p:spTree>
    <p:extLst>
      <p:ext uri="{BB962C8B-B14F-4D97-AF65-F5344CB8AC3E}">
        <p14:creationId xmlns:p14="http://schemas.microsoft.com/office/powerpoint/2010/main" val="151389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8" grpId="0" animBg="1"/>
      <p:bldP spid="2"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C5854576-E67E-D549-A051-41364C68BBD0}"/>
              </a:ext>
            </a:extLst>
          </p:cNvPr>
          <p:cNvSpPr/>
          <p:nvPr/>
        </p:nvSpPr>
        <p:spPr>
          <a:xfrm>
            <a:off x="138766" y="1356803"/>
            <a:ext cx="8866468" cy="5158845"/>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a:p>
        </p:txBody>
      </p:sp>
      <p:sp>
        <p:nvSpPr>
          <p:cNvPr id="26" name="Oval 25">
            <a:extLst>
              <a:ext uri="{FF2B5EF4-FFF2-40B4-BE49-F238E27FC236}">
                <a16:creationId xmlns:a16="http://schemas.microsoft.com/office/drawing/2014/main" id="{E1EC287B-DAFB-AF4B-BE55-06CDD67C7053}"/>
              </a:ext>
            </a:extLst>
          </p:cNvPr>
          <p:cNvSpPr/>
          <p:nvPr/>
        </p:nvSpPr>
        <p:spPr>
          <a:xfrm>
            <a:off x="94834" y="1900110"/>
            <a:ext cx="8074369" cy="4038401"/>
          </a:xfrm>
          <a:prstGeom prst="ellipse">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dirty="0"/>
          </a:p>
        </p:txBody>
      </p:sp>
      <p:sp>
        <p:nvSpPr>
          <p:cNvPr id="25" name="Oval 24">
            <a:extLst>
              <a:ext uri="{FF2B5EF4-FFF2-40B4-BE49-F238E27FC236}">
                <a16:creationId xmlns:a16="http://schemas.microsoft.com/office/drawing/2014/main" id="{DB795059-B9AD-4B4D-A20E-A7CC951E0A19}"/>
              </a:ext>
            </a:extLst>
          </p:cNvPr>
          <p:cNvSpPr/>
          <p:nvPr/>
        </p:nvSpPr>
        <p:spPr>
          <a:xfrm>
            <a:off x="170213" y="2770459"/>
            <a:ext cx="6496993" cy="2557814"/>
          </a:xfrm>
          <a:prstGeom prst="ellipse">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dirty="0"/>
          </a:p>
        </p:txBody>
      </p:sp>
      <p:sp>
        <p:nvSpPr>
          <p:cNvPr id="16" name="TextBox 15"/>
          <p:cNvSpPr txBox="1"/>
          <p:nvPr/>
        </p:nvSpPr>
        <p:spPr>
          <a:xfrm>
            <a:off x="1979621" y="247726"/>
            <a:ext cx="4878584" cy="415498"/>
          </a:xfrm>
          <a:prstGeom prst="rect">
            <a:avLst/>
          </a:prstGeom>
          <a:noFill/>
        </p:spPr>
        <p:txBody>
          <a:bodyPr wrap="square" rtlCol="0">
            <a:spAutoFit/>
          </a:bodyPr>
          <a:lstStyle/>
          <a:p>
            <a:pPr algn="ctr"/>
            <a:r>
              <a:rPr lang="en-US" sz="2100" b="1" dirty="0">
                <a:solidFill>
                  <a:schemeClr val="accent6"/>
                </a:solidFill>
                <a:latin typeface="Helvetica Light"/>
                <a:cs typeface="Helvetica Light"/>
              </a:rPr>
              <a:t>Spheres of Influence for ToC </a:t>
            </a:r>
          </a:p>
        </p:txBody>
      </p:sp>
      <p:sp>
        <p:nvSpPr>
          <p:cNvPr id="20" name="TextBox 19"/>
          <p:cNvSpPr txBox="1"/>
          <p:nvPr/>
        </p:nvSpPr>
        <p:spPr>
          <a:xfrm>
            <a:off x="-307593" y="1500188"/>
            <a:ext cx="184731" cy="248209"/>
          </a:xfrm>
          <a:prstGeom prst="rect">
            <a:avLst/>
          </a:prstGeom>
          <a:noFill/>
        </p:spPr>
        <p:txBody>
          <a:bodyPr wrap="none" rtlCol="0">
            <a:spAutoFit/>
          </a:bodyPr>
          <a:lstStyle/>
          <a:p>
            <a:endParaRPr lang="en-US" sz="1013"/>
          </a:p>
        </p:txBody>
      </p:sp>
      <p:sp>
        <p:nvSpPr>
          <p:cNvPr id="12" name="Oval 11">
            <a:extLst>
              <a:ext uri="{FF2B5EF4-FFF2-40B4-BE49-F238E27FC236}">
                <a16:creationId xmlns:a16="http://schemas.microsoft.com/office/drawing/2014/main" id="{F60F3805-BB69-3F40-8675-8270001E2C63}"/>
              </a:ext>
            </a:extLst>
          </p:cNvPr>
          <p:cNvSpPr/>
          <p:nvPr/>
        </p:nvSpPr>
        <p:spPr>
          <a:xfrm>
            <a:off x="138766" y="3047837"/>
            <a:ext cx="3286566" cy="1770387"/>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US" sz="1200" dirty="0"/>
          </a:p>
        </p:txBody>
      </p:sp>
      <p:sp>
        <p:nvSpPr>
          <p:cNvPr id="2" name="Oval 1"/>
          <p:cNvSpPr/>
          <p:nvPr/>
        </p:nvSpPr>
        <p:spPr>
          <a:xfrm>
            <a:off x="391197" y="3416389"/>
            <a:ext cx="991471" cy="703062"/>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solidFill>
                  <a:schemeClr val="bg1"/>
                </a:solidFill>
              </a:rPr>
              <a:t>What we do with whom</a:t>
            </a:r>
          </a:p>
        </p:txBody>
      </p:sp>
      <p:sp>
        <p:nvSpPr>
          <p:cNvPr id="23" name="TextBox 22"/>
          <p:cNvSpPr txBox="1"/>
          <p:nvPr/>
        </p:nvSpPr>
        <p:spPr>
          <a:xfrm>
            <a:off x="7824469" y="2883645"/>
            <a:ext cx="1136833" cy="1569660"/>
          </a:xfrm>
          <a:prstGeom prst="rect">
            <a:avLst/>
          </a:prstGeom>
          <a:solidFill>
            <a:schemeClr val="accent3">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b="1" dirty="0">
                <a:latin typeface="Helvetica Light"/>
                <a:cs typeface="Helvetica Light"/>
              </a:rPr>
              <a:t>Project / </a:t>
            </a:r>
            <a:r>
              <a:rPr lang="en-US" sz="1200" b="1" dirty="0" err="1">
                <a:latin typeface="Helvetica Light"/>
                <a:cs typeface="Helvetica Light"/>
              </a:rPr>
              <a:t>programme</a:t>
            </a:r>
            <a:r>
              <a:rPr lang="en-US" sz="1200" b="1" dirty="0">
                <a:latin typeface="Helvetica Light"/>
                <a:cs typeface="Helvetica Light"/>
              </a:rPr>
              <a:t> long term outcomes…</a:t>
            </a:r>
          </a:p>
          <a:p>
            <a:endParaRPr lang="en-US" sz="1200" b="1" dirty="0">
              <a:latin typeface="Helvetica Light"/>
              <a:cs typeface="Helvetica Light"/>
            </a:endParaRPr>
          </a:p>
          <a:p>
            <a:r>
              <a:rPr lang="en-US" sz="1200" b="1" dirty="0">
                <a:latin typeface="Helvetica Light"/>
                <a:cs typeface="Helvetica Light"/>
              </a:rPr>
              <a:t>Over time contribute to…</a:t>
            </a:r>
          </a:p>
        </p:txBody>
      </p:sp>
      <p:sp>
        <p:nvSpPr>
          <p:cNvPr id="21" name="TextBox 20">
            <a:extLst>
              <a:ext uri="{FF2B5EF4-FFF2-40B4-BE49-F238E27FC236}">
                <a16:creationId xmlns:a16="http://schemas.microsoft.com/office/drawing/2014/main" id="{0276D21E-D198-DA40-B728-E6BD649B122C}"/>
              </a:ext>
            </a:extLst>
          </p:cNvPr>
          <p:cNvSpPr txBox="1"/>
          <p:nvPr/>
        </p:nvSpPr>
        <p:spPr>
          <a:xfrm rot="20668261">
            <a:off x="3269235" y="2446324"/>
            <a:ext cx="1168808" cy="715581"/>
          </a:xfrm>
          <a:prstGeom prst="rect">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350" b="1" dirty="0">
                <a:latin typeface="Helvetica Light"/>
                <a:cs typeface="Helvetica Light"/>
              </a:rPr>
              <a:t>Awareness, knowledge and skills</a:t>
            </a:r>
          </a:p>
        </p:txBody>
      </p:sp>
      <p:sp>
        <p:nvSpPr>
          <p:cNvPr id="22" name="TextBox 21">
            <a:extLst>
              <a:ext uri="{FF2B5EF4-FFF2-40B4-BE49-F238E27FC236}">
                <a16:creationId xmlns:a16="http://schemas.microsoft.com/office/drawing/2014/main" id="{B0BCC256-3B06-744E-A8BF-9B0F47FB7054}"/>
              </a:ext>
            </a:extLst>
          </p:cNvPr>
          <p:cNvSpPr txBox="1"/>
          <p:nvPr/>
        </p:nvSpPr>
        <p:spPr>
          <a:xfrm>
            <a:off x="3545659" y="3509168"/>
            <a:ext cx="1313051" cy="715581"/>
          </a:xfrm>
          <a:prstGeom prst="rect">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350" b="1" dirty="0">
                <a:latin typeface="Helvetica Light"/>
                <a:cs typeface="Helvetica Light"/>
              </a:rPr>
              <a:t>Alliances, networks, relationships</a:t>
            </a:r>
          </a:p>
        </p:txBody>
      </p:sp>
      <p:sp>
        <p:nvSpPr>
          <p:cNvPr id="24" name="TextBox 23">
            <a:extLst>
              <a:ext uri="{FF2B5EF4-FFF2-40B4-BE49-F238E27FC236}">
                <a16:creationId xmlns:a16="http://schemas.microsoft.com/office/drawing/2014/main" id="{B16D7450-AA8D-9349-964F-71CECD364BF9}"/>
              </a:ext>
            </a:extLst>
          </p:cNvPr>
          <p:cNvSpPr txBox="1"/>
          <p:nvPr/>
        </p:nvSpPr>
        <p:spPr>
          <a:xfrm rot="1004132">
            <a:off x="3310100" y="4519063"/>
            <a:ext cx="1041051" cy="954107"/>
          </a:xfrm>
          <a:prstGeom prst="rect">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350" b="1" dirty="0">
                <a:latin typeface="Helvetica Light"/>
                <a:cs typeface="Helvetica Light"/>
              </a:rPr>
              <a:t>Attitude and </a:t>
            </a:r>
            <a:r>
              <a:rPr lang="en-US" sz="1350" b="1" dirty="0" err="1">
                <a:latin typeface="Helvetica Light"/>
                <a:cs typeface="Helvetica Light"/>
              </a:rPr>
              <a:t>behaviour</a:t>
            </a:r>
            <a:r>
              <a:rPr lang="en-US" sz="1350" b="1" dirty="0">
                <a:latin typeface="Helvetica Light"/>
                <a:cs typeface="Helvetica Light"/>
              </a:rPr>
              <a:t> change</a:t>
            </a:r>
          </a:p>
        </p:txBody>
      </p:sp>
      <p:sp>
        <p:nvSpPr>
          <p:cNvPr id="31" name="TextBox 30">
            <a:extLst>
              <a:ext uri="{FF2B5EF4-FFF2-40B4-BE49-F238E27FC236}">
                <a16:creationId xmlns:a16="http://schemas.microsoft.com/office/drawing/2014/main" id="{080130AC-3B29-3845-8A2A-919FAEDD6D8E}"/>
              </a:ext>
            </a:extLst>
          </p:cNvPr>
          <p:cNvSpPr txBox="1"/>
          <p:nvPr/>
        </p:nvSpPr>
        <p:spPr>
          <a:xfrm rot="20668261">
            <a:off x="5221353" y="2677962"/>
            <a:ext cx="1324546" cy="30777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400" b="1" dirty="0">
                <a:latin typeface="Helvetica Light"/>
                <a:cs typeface="Helvetica Light"/>
              </a:rPr>
              <a:t>Capacities</a:t>
            </a:r>
          </a:p>
        </p:txBody>
      </p:sp>
      <p:sp>
        <p:nvSpPr>
          <p:cNvPr id="32" name="TextBox 31">
            <a:extLst>
              <a:ext uri="{FF2B5EF4-FFF2-40B4-BE49-F238E27FC236}">
                <a16:creationId xmlns:a16="http://schemas.microsoft.com/office/drawing/2014/main" id="{0D545A02-3D9D-1C4C-BF3A-E7051B563509}"/>
              </a:ext>
            </a:extLst>
          </p:cNvPr>
          <p:cNvSpPr txBox="1"/>
          <p:nvPr/>
        </p:nvSpPr>
        <p:spPr>
          <a:xfrm>
            <a:off x="5587440" y="4826076"/>
            <a:ext cx="1270765" cy="30777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400" b="1" dirty="0">
                <a:latin typeface="Helvetica Light"/>
                <a:cs typeface="Helvetica Light"/>
              </a:rPr>
              <a:t>Practices</a:t>
            </a:r>
          </a:p>
        </p:txBody>
      </p:sp>
      <p:sp>
        <p:nvSpPr>
          <p:cNvPr id="4" name="TextBox 3">
            <a:extLst>
              <a:ext uri="{FF2B5EF4-FFF2-40B4-BE49-F238E27FC236}">
                <a16:creationId xmlns:a16="http://schemas.microsoft.com/office/drawing/2014/main" id="{64B4D83A-8EF6-1841-8041-7E5BEC660881}"/>
              </a:ext>
            </a:extLst>
          </p:cNvPr>
          <p:cNvSpPr txBox="1"/>
          <p:nvPr/>
        </p:nvSpPr>
        <p:spPr>
          <a:xfrm rot="20621357">
            <a:off x="4786489" y="2425735"/>
            <a:ext cx="1309282" cy="338554"/>
          </a:xfrm>
          <a:prstGeom prst="rect">
            <a:avLst/>
          </a:prstGeom>
          <a:solidFill>
            <a:schemeClr val="accent4">
              <a:lumMod val="20000"/>
              <a:lumOff val="80000"/>
            </a:schemeClr>
          </a:solidFill>
        </p:spPr>
        <p:txBody>
          <a:bodyPr wrap="square" rtlCol="0">
            <a:spAutoFit/>
          </a:bodyPr>
          <a:lstStyle/>
          <a:p>
            <a:r>
              <a:rPr lang="en-US" sz="1600" dirty="0">
                <a:solidFill>
                  <a:schemeClr val="accent3">
                    <a:lumMod val="75000"/>
                  </a:schemeClr>
                </a:solidFill>
              </a:rPr>
              <a:t>Stakeholder</a:t>
            </a:r>
          </a:p>
        </p:txBody>
      </p:sp>
      <p:sp>
        <p:nvSpPr>
          <p:cNvPr id="37" name="TextBox 36">
            <a:extLst>
              <a:ext uri="{FF2B5EF4-FFF2-40B4-BE49-F238E27FC236}">
                <a16:creationId xmlns:a16="http://schemas.microsoft.com/office/drawing/2014/main" id="{599568C9-B3DF-FE4D-8B4C-8C69AF03793B}"/>
              </a:ext>
            </a:extLst>
          </p:cNvPr>
          <p:cNvSpPr txBox="1"/>
          <p:nvPr/>
        </p:nvSpPr>
        <p:spPr>
          <a:xfrm>
            <a:off x="5459319" y="4433776"/>
            <a:ext cx="1270765" cy="338554"/>
          </a:xfrm>
          <a:prstGeom prst="rect">
            <a:avLst/>
          </a:prstGeom>
          <a:solidFill>
            <a:schemeClr val="accent4">
              <a:lumMod val="20000"/>
              <a:lumOff val="80000"/>
            </a:schemeClr>
          </a:solidFill>
        </p:spPr>
        <p:txBody>
          <a:bodyPr wrap="square" rtlCol="0">
            <a:spAutoFit/>
          </a:bodyPr>
          <a:lstStyle/>
          <a:p>
            <a:r>
              <a:rPr lang="en-US" sz="1600" dirty="0">
                <a:solidFill>
                  <a:schemeClr val="tx1">
                    <a:lumMod val="50000"/>
                    <a:lumOff val="50000"/>
                  </a:schemeClr>
                </a:solidFill>
              </a:rPr>
              <a:t>Stakeholder</a:t>
            </a:r>
          </a:p>
        </p:txBody>
      </p:sp>
      <p:sp>
        <p:nvSpPr>
          <p:cNvPr id="7" name="TextBox 6">
            <a:extLst>
              <a:ext uri="{FF2B5EF4-FFF2-40B4-BE49-F238E27FC236}">
                <a16:creationId xmlns:a16="http://schemas.microsoft.com/office/drawing/2014/main" id="{3019C9EF-69F3-B04E-B8FD-445F158DB549}"/>
              </a:ext>
            </a:extLst>
          </p:cNvPr>
          <p:cNvSpPr txBox="1"/>
          <p:nvPr/>
        </p:nvSpPr>
        <p:spPr>
          <a:xfrm rot="20654567">
            <a:off x="4421779" y="5959355"/>
            <a:ext cx="2093076" cy="300082"/>
          </a:xfrm>
          <a:prstGeom prst="rect">
            <a:avLst/>
          </a:prstGeom>
          <a:noFill/>
        </p:spPr>
        <p:txBody>
          <a:bodyPr wrap="square" rtlCol="0">
            <a:spAutoFit/>
          </a:bodyPr>
          <a:lstStyle/>
          <a:p>
            <a:pPr algn="ctr"/>
            <a:r>
              <a:rPr lang="en-US" sz="1350" dirty="0">
                <a:solidFill>
                  <a:schemeClr val="accent6">
                    <a:lumMod val="75000"/>
                  </a:schemeClr>
                </a:solidFill>
              </a:rPr>
              <a:t>CHANGING CONTEXT</a:t>
            </a:r>
          </a:p>
        </p:txBody>
      </p:sp>
      <p:sp>
        <p:nvSpPr>
          <p:cNvPr id="40" name="TextBox 39">
            <a:extLst>
              <a:ext uri="{FF2B5EF4-FFF2-40B4-BE49-F238E27FC236}">
                <a16:creationId xmlns:a16="http://schemas.microsoft.com/office/drawing/2014/main" id="{6E88E4CF-6317-3749-BBB8-816C537C8C82}"/>
              </a:ext>
            </a:extLst>
          </p:cNvPr>
          <p:cNvSpPr txBox="1"/>
          <p:nvPr/>
        </p:nvSpPr>
        <p:spPr>
          <a:xfrm>
            <a:off x="5718670" y="3326428"/>
            <a:ext cx="1401750" cy="338554"/>
          </a:xfrm>
          <a:prstGeom prst="rect">
            <a:avLst/>
          </a:prstGeom>
          <a:solidFill>
            <a:schemeClr val="accent4">
              <a:lumMod val="20000"/>
              <a:lumOff val="80000"/>
            </a:schemeClr>
          </a:solidFill>
        </p:spPr>
        <p:txBody>
          <a:bodyPr wrap="square" rtlCol="0">
            <a:spAutoFit/>
          </a:bodyPr>
          <a:lstStyle/>
          <a:p>
            <a:r>
              <a:rPr lang="en-US" sz="1600" dirty="0">
                <a:solidFill>
                  <a:schemeClr val="tx1">
                    <a:lumMod val="50000"/>
                    <a:lumOff val="50000"/>
                  </a:schemeClr>
                </a:solidFill>
              </a:rPr>
              <a:t>Stakeholder</a:t>
            </a:r>
          </a:p>
        </p:txBody>
      </p:sp>
      <p:sp>
        <p:nvSpPr>
          <p:cNvPr id="44" name="Right Arrow 43">
            <a:extLst>
              <a:ext uri="{FF2B5EF4-FFF2-40B4-BE49-F238E27FC236}">
                <a16:creationId xmlns:a16="http://schemas.microsoft.com/office/drawing/2014/main" id="{CE846351-51CA-A942-99B5-E46A4104EA98}"/>
              </a:ext>
            </a:extLst>
          </p:cNvPr>
          <p:cNvSpPr/>
          <p:nvPr/>
        </p:nvSpPr>
        <p:spPr>
          <a:xfrm>
            <a:off x="182699" y="1031034"/>
            <a:ext cx="1889430" cy="1464846"/>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100" b="1" dirty="0">
                <a:latin typeface="Helvetica Light" charset="0"/>
                <a:ea typeface="Helvetica Light" charset="0"/>
                <a:cs typeface="Helvetica Light" charset="0"/>
              </a:rPr>
              <a:t>Sphere of control: </a:t>
            </a:r>
            <a:r>
              <a:rPr lang="en-US" sz="1100" dirty="0">
                <a:latin typeface="Helvetica Light" charset="0"/>
                <a:ea typeface="Helvetica Light" charset="0"/>
                <a:cs typeface="Helvetica Light" charset="0"/>
              </a:rPr>
              <a:t>what we do with </a:t>
            </a:r>
            <a:r>
              <a:rPr lang="en-US" sz="1200" dirty="0">
                <a:latin typeface="Helvetica Light" charset="0"/>
                <a:ea typeface="Helvetica Light" charset="0"/>
                <a:cs typeface="Helvetica Light" charset="0"/>
              </a:rPr>
              <a:t>whom</a:t>
            </a:r>
            <a:r>
              <a:rPr lang="en-US" sz="1100" dirty="0">
                <a:latin typeface="Helvetica Light" charset="0"/>
                <a:ea typeface="Helvetica Light" charset="0"/>
                <a:cs typeface="Helvetica Light" charset="0"/>
              </a:rPr>
              <a:t>, how they respond and react</a:t>
            </a:r>
          </a:p>
        </p:txBody>
      </p:sp>
      <p:sp>
        <p:nvSpPr>
          <p:cNvPr id="48" name="Right Arrow 47">
            <a:extLst>
              <a:ext uri="{FF2B5EF4-FFF2-40B4-BE49-F238E27FC236}">
                <a16:creationId xmlns:a16="http://schemas.microsoft.com/office/drawing/2014/main" id="{D09C277F-3F8F-9846-931C-56902451A389}"/>
              </a:ext>
            </a:extLst>
          </p:cNvPr>
          <p:cNvSpPr/>
          <p:nvPr/>
        </p:nvSpPr>
        <p:spPr>
          <a:xfrm>
            <a:off x="2183716" y="771571"/>
            <a:ext cx="2236645" cy="1763255"/>
          </a:xfrm>
          <a:prstGeom prst="rightArrow">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b="1" dirty="0">
                <a:latin typeface="Helvetica Light" charset="0"/>
                <a:ea typeface="Helvetica Light" charset="0"/>
                <a:cs typeface="Helvetica Light" charset="0"/>
              </a:rPr>
              <a:t>Sphere of direct influence </a:t>
            </a:r>
            <a:r>
              <a:rPr lang="en-US" sz="1100" dirty="0">
                <a:latin typeface="Helvetica Light" charset="0"/>
                <a:ea typeface="Helvetica Light" charset="0"/>
                <a:cs typeface="Helvetica Light" charset="0"/>
              </a:rPr>
              <a:t>- changes we promote and </a:t>
            </a:r>
            <a:r>
              <a:rPr lang="en-US" sz="1100" dirty="0" err="1">
                <a:latin typeface="Helvetica Light" charset="0"/>
                <a:ea typeface="Helvetica Light" charset="0"/>
                <a:cs typeface="Helvetica Light" charset="0"/>
              </a:rPr>
              <a:t>acheve</a:t>
            </a:r>
            <a:r>
              <a:rPr lang="en-US" sz="1100" dirty="0">
                <a:latin typeface="Helvetica Light" charset="0"/>
                <a:ea typeface="Helvetica Light" charset="0"/>
                <a:cs typeface="Helvetica Light" charset="0"/>
              </a:rPr>
              <a:t>, e.g. knowledge, skills and </a:t>
            </a:r>
            <a:r>
              <a:rPr lang="en-US" sz="1100" dirty="0" err="1">
                <a:latin typeface="Helvetica Light" charset="0"/>
                <a:ea typeface="Helvetica Light" charset="0"/>
                <a:cs typeface="Helvetica Light" charset="0"/>
              </a:rPr>
              <a:t>behaviour</a:t>
            </a:r>
            <a:r>
              <a:rPr lang="en-US" sz="1100" dirty="0">
                <a:latin typeface="Helvetica Light" charset="0"/>
                <a:ea typeface="Helvetica Light" charset="0"/>
                <a:cs typeface="Helvetica Light" charset="0"/>
              </a:rPr>
              <a:t> </a:t>
            </a:r>
          </a:p>
        </p:txBody>
      </p:sp>
      <p:sp>
        <p:nvSpPr>
          <p:cNvPr id="49" name="Right Arrow 48">
            <a:extLst>
              <a:ext uri="{FF2B5EF4-FFF2-40B4-BE49-F238E27FC236}">
                <a16:creationId xmlns:a16="http://schemas.microsoft.com/office/drawing/2014/main" id="{14DD162F-1B63-5E4D-8AFE-69E9E825AED0}"/>
              </a:ext>
            </a:extLst>
          </p:cNvPr>
          <p:cNvSpPr/>
          <p:nvPr/>
        </p:nvSpPr>
        <p:spPr>
          <a:xfrm>
            <a:off x="4606635" y="843792"/>
            <a:ext cx="2402247" cy="1763255"/>
          </a:xfrm>
          <a:prstGeom prst="rightArrow">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b="1" dirty="0">
                <a:latin typeface="Helvetica Light" charset="0"/>
                <a:ea typeface="Helvetica Light" charset="0"/>
                <a:cs typeface="Helvetica Light" charset="0"/>
              </a:rPr>
              <a:t>Sphere of indirect influence</a:t>
            </a:r>
            <a:r>
              <a:rPr lang="en-US" sz="1100" dirty="0">
                <a:latin typeface="Helvetica Light" charset="0"/>
                <a:ea typeface="Helvetica Light" charset="0"/>
                <a:cs typeface="Helvetica Light" charset="0"/>
              </a:rPr>
              <a:t>: Intermediate changes we influence e.g. capacities, systems and practices</a:t>
            </a:r>
          </a:p>
        </p:txBody>
      </p:sp>
      <p:sp>
        <p:nvSpPr>
          <p:cNvPr id="50" name="Right Arrow 49">
            <a:extLst>
              <a:ext uri="{FF2B5EF4-FFF2-40B4-BE49-F238E27FC236}">
                <a16:creationId xmlns:a16="http://schemas.microsoft.com/office/drawing/2014/main" id="{0FAD46FA-872E-9C42-AA4C-0566D8FD7EEF}"/>
              </a:ext>
            </a:extLst>
          </p:cNvPr>
          <p:cNvSpPr/>
          <p:nvPr/>
        </p:nvSpPr>
        <p:spPr>
          <a:xfrm>
            <a:off x="7120470" y="906132"/>
            <a:ext cx="2016353" cy="1587467"/>
          </a:xfrm>
          <a:prstGeom prst="rightArrow">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b="1" dirty="0">
                <a:latin typeface="Helvetica Light" charset="0"/>
                <a:ea typeface="Helvetica Light" charset="0"/>
                <a:cs typeface="Helvetica Light" charset="0"/>
              </a:rPr>
              <a:t>Sphere of interest - </a:t>
            </a:r>
            <a:r>
              <a:rPr lang="en-US" sz="1200" dirty="0">
                <a:latin typeface="Helvetica Light" charset="0"/>
                <a:ea typeface="Helvetica Light" charset="0"/>
                <a:cs typeface="Helvetica Light" charset="0"/>
              </a:rPr>
              <a:t>longer term changes we contribute to</a:t>
            </a:r>
          </a:p>
        </p:txBody>
      </p:sp>
      <p:sp>
        <p:nvSpPr>
          <p:cNvPr id="51" name="TextBox 50">
            <a:extLst>
              <a:ext uri="{FF2B5EF4-FFF2-40B4-BE49-F238E27FC236}">
                <a16:creationId xmlns:a16="http://schemas.microsoft.com/office/drawing/2014/main" id="{6FE3639C-ADDE-2B45-9ABE-789164376D02}"/>
              </a:ext>
            </a:extLst>
          </p:cNvPr>
          <p:cNvSpPr txBox="1"/>
          <p:nvPr/>
        </p:nvSpPr>
        <p:spPr>
          <a:xfrm>
            <a:off x="7377648" y="4819607"/>
            <a:ext cx="1568266" cy="1754326"/>
          </a:xfrm>
          <a:prstGeom prst="rect">
            <a:avLst/>
          </a:prstGeom>
          <a:solidFill>
            <a:schemeClr val="accent3">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b="1" dirty="0">
                <a:latin typeface="Helvetica Light"/>
                <a:cs typeface="Helvetica Light"/>
              </a:rPr>
              <a:t>Impact – sustained positive changes in people’s lives, their communities and livelihoods, institutions and systems, and the physical environment</a:t>
            </a:r>
          </a:p>
        </p:txBody>
      </p:sp>
      <p:sp>
        <p:nvSpPr>
          <p:cNvPr id="52" name="TextBox 51">
            <a:extLst>
              <a:ext uri="{FF2B5EF4-FFF2-40B4-BE49-F238E27FC236}">
                <a16:creationId xmlns:a16="http://schemas.microsoft.com/office/drawing/2014/main" id="{88BE2975-17BF-9947-80D1-B074F37E2DD3}"/>
              </a:ext>
            </a:extLst>
          </p:cNvPr>
          <p:cNvSpPr txBox="1"/>
          <p:nvPr/>
        </p:nvSpPr>
        <p:spPr>
          <a:xfrm>
            <a:off x="5867260" y="3700572"/>
            <a:ext cx="1725648" cy="30777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400" b="1" dirty="0">
                <a:latin typeface="Helvetica Light"/>
                <a:cs typeface="Helvetica Light"/>
              </a:rPr>
              <a:t>Systems</a:t>
            </a:r>
          </a:p>
        </p:txBody>
      </p:sp>
      <p:sp>
        <p:nvSpPr>
          <p:cNvPr id="53" name="Oval 52">
            <a:extLst>
              <a:ext uri="{FF2B5EF4-FFF2-40B4-BE49-F238E27FC236}">
                <a16:creationId xmlns:a16="http://schemas.microsoft.com/office/drawing/2014/main" id="{65B6764E-7852-4342-92CA-8AE1011A4D51}"/>
              </a:ext>
            </a:extLst>
          </p:cNvPr>
          <p:cNvSpPr/>
          <p:nvPr/>
        </p:nvSpPr>
        <p:spPr>
          <a:xfrm>
            <a:off x="1031587" y="4333772"/>
            <a:ext cx="1130036" cy="528411"/>
          </a:xfrm>
          <a:prstGeom prst="ellipse">
            <a:avLst/>
          </a:prstGeom>
          <a:solidFill>
            <a:schemeClr val="accent1">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b="1" dirty="0">
                <a:solidFill>
                  <a:schemeClr val="tx2"/>
                </a:solidFill>
                <a:latin typeface="+mj-lt"/>
              </a:rPr>
              <a:t>Service providers</a:t>
            </a:r>
          </a:p>
        </p:txBody>
      </p:sp>
      <p:sp>
        <p:nvSpPr>
          <p:cNvPr id="54" name="Oval 53">
            <a:extLst>
              <a:ext uri="{FF2B5EF4-FFF2-40B4-BE49-F238E27FC236}">
                <a16:creationId xmlns:a16="http://schemas.microsoft.com/office/drawing/2014/main" id="{C4774D24-5DFE-FC46-B9C2-5A7A4BD52C43}"/>
              </a:ext>
            </a:extLst>
          </p:cNvPr>
          <p:cNvSpPr/>
          <p:nvPr/>
        </p:nvSpPr>
        <p:spPr>
          <a:xfrm>
            <a:off x="1293418" y="3604210"/>
            <a:ext cx="1242376" cy="637429"/>
          </a:xfrm>
          <a:prstGeom prst="ellipse">
            <a:avLst/>
          </a:prstGeom>
          <a:solidFill>
            <a:schemeClr val="accent1">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b="1" dirty="0">
                <a:solidFill>
                  <a:schemeClr val="tx2"/>
                </a:solidFill>
                <a:latin typeface="+mj-lt"/>
              </a:rPr>
              <a:t>Community members</a:t>
            </a:r>
          </a:p>
        </p:txBody>
      </p:sp>
      <p:sp>
        <p:nvSpPr>
          <p:cNvPr id="55" name="Oval 54">
            <a:extLst>
              <a:ext uri="{FF2B5EF4-FFF2-40B4-BE49-F238E27FC236}">
                <a16:creationId xmlns:a16="http://schemas.microsoft.com/office/drawing/2014/main" id="{6E845F12-47ED-EC42-AED1-910DB761CAD2}"/>
              </a:ext>
            </a:extLst>
          </p:cNvPr>
          <p:cNvSpPr/>
          <p:nvPr/>
        </p:nvSpPr>
        <p:spPr>
          <a:xfrm>
            <a:off x="1184902" y="3063306"/>
            <a:ext cx="954936" cy="422318"/>
          </a:xfrm>
          <a:prstGeom prst="ellipse">
            <a:avLst/>
          </a:prstGeom>
          <a:solidFill>
            <a:schemeClr val="accent1">
              <a:lumMod val="20000"/>
              <a:lumOff val="8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b="1" dirty="0">
                <a:solidFill>
                  <a:schemeClr val="tx2"/>
                </a:solidFill>
                <a:latin typeface="+mj-lt"/>
              </a:rPr>
              <a:t>Local partners</a:t>
            </a:r>
          </a:p>
        </p:txBody>
      </p:sp>
      <p:sp>
        <p:nvSpPr>
          <p:cNvPr id="34" name="TextBox 33">
            <a:extLst>
              <a:ext uri="{FF2B5EF4-FFF2-40B4-BE49-F238E27FC236}">
                <a16:creationId xmlns:a16="http://schemas.microsoft.com/office/drawing/2014/main" id="{EDC91B93-6336-3442-A478-B20DE5DEF781}"/>
              </a:ext>
            </a:extLst>
          </p:cNvPr>
          <p:cNvSpPr txBox="1"/>
          <p:nvPr/>
        </p:nvSpPr>
        <p:spPr>
          <a:xfrm rot="20668261">
            <a:off x="2214136" y="3022633"/>
            <a:ext cx="1038112" cy="276999"/>
          </a:xfrm>
          <a:prstGeom prst="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200" b="1" dirty="0">
                <a:solidFill>
                  <a:schemeClr val="tx1">
                    <a:lumMod val="75000"/>
                    <a:lumOff val="25000"/>
                  </a:schemeClr>
                </a:solidFill>
                <a:latin typeface="Helvetica Light"/>
                <a:cs typeface="Helvetica Light"/>
              </a:rPr>
              <a:t>Responses</a:t>
            </a:r>
          </a:p>
        </p:txBody>
      </p:sp>
      <p:sp>
        <p:nvSpPr>
          <p:cNvPr id="35" name="TextBox 34">
            <a:extLst>
              <a:ext uri="{FF2B5EF4-FFF2-40B4-BE49-F238E27FC236}">
                <a16:creationId xmlns:a16="http://schemas.microsoft.com/office/drawing/2014/main" id="{1D867ED2-5656-3747-806E-D8931E6A27EF}"/>
              </a:ext>
            </a:extLst>
          </p:cNvPr>
          <p:cNvSpPr txBox="1"/>
          <p:nvPr/>
        </p:nvSpPr>
        <p:spPr>
          <a:xfrm>
            <a:off x="2567431" y="3766403"/>
            <a:ext cx="901008" cy="276999"/>
          </a:xfrm>
          <a:prstGeom prst="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200" b="1" dirty="0">
                <a:solidFill>
                  <a:schemeClr val="tx1">
                    <a:lumMod val="75000"/>
                    <a:lumOff val="25000"/>
                  </a:schemeClr>
                </a:solidFill>
                <a:latin typeface="Helvetica Light"/>
                <a:cs typeface="Helvetica Light"/>
              </a:rPr>
              <a:t>Reactions</a:t>
            </a:r>
          </a:p>
        </p:txBody>
      </p:sp>
      <p:sp>
        <p:nvSpPr>
          <p:cNvPr id="41" name="Freeform 40">
            <a:extLst>
              <a:ext uri="{FF2B5EF4-FFF2-40B4-BE49-F238E27FC236}">
                <a16:creationId xmlns:a16="http://schemas.microsoft.com/office/drawing/2014/main" id="{9578F968-EEB7-714A-A3E0-C72F9A2FA5FC}"/>
              </a:ext>
            </a:extLst>
          </p:cNvPr>
          <p:cNvSpPr/>
          <p:nvPr/>
        </p:nvSpPr>
        <p:spPr>
          <a:xfrm rot="7921707">
            <a:off x="2130120" y="2482028"/>
            <a:ext cx="4390982" cy="2451478"/>
          </a:xfrm>
          <a:custGeom>
            <a:avLst/>
            <a:gdLst>
              <a:gd name="connsiteX0" fmla="*/ 0 w 7575860"/>
              <a:gd name="connsiteY0" fmla="*/ 286956 h 938707"/>
              <a:gd name="connsiteX1" fmla="*/ 751905 w 7575860"/>
              <a:gd name="connsiteY1" fmla="*/ 236822 h 938707"/>
              <a:gd name="connsiteX2" fmla="*/ 1086085 w 7575860"/>
              <a:gd name="connsiteY2" fmla="*/ 754880 h 938707"/>
              <a:gd name="connsiteX3" fmla="*/ 1069376 w 7575860"/>
              <a:gd name="connsiteY3" fmla="*/ 754880 h 938707"/>
              <a:gd name="connsiteX4" fmla="*/ 1620773 w 7575860"/>
              <a:gd name="connsiteY4" fmla="*/ 203399 h 938707"/>
              <a:gd name="connsiteX5" fmla="*/ 2506350 w 7575860"/>
              <a:gd name="connsiteY5" fmla="*/ 454072 h 938707"/>
              <a:gd name="connsiteX6" fmla="*/ 3258255 w 7575860"/>
              <a:gd name="connsiteY6" fmla="*/ 2860 h 938707"/>
              <a:gd name="connsiteX7" fmla="*/ 4010160 w 7575860"/>
              <a:gd name="connsiteY7" fmla="*/ 253533 h 938707"/>
              <a:gd name="connsiteX8" fmla="*/ 4912446 w 7575860"/>
              <a:gd name="connsiteY8" fmla="*/ 86418 h 938707"/>
              <a:gd name="connsiteX9" fmla="*/ 5731187 w 7575860"/>
              <a:gd name="connsiteY9" fmla="*/ 504207 h 938707"/>
              <a:gd name="connsiteX10" fmla="*/ 6817272 w 7575860"/>
              <a:gd name="connsiteY10" fmla="*/ 19572 h 938707"/>
              <a:gd name="connsiteX11" fmla="*/ 7485632 w 7575860"/>
              <a:gd name="connsiteY11" fmla="*/ 738168 h 938707"/>
              <a:gd name="connsiteX12" fmla="*/ 7569177 w 7575860"/>
              <a:gd name="connsiteY12" fmla="*/ 938707 h 9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5860" h="938707">
                <a:moveTo>
                  <a:pt x="0" y="286956"/>
                </a:moveTo>
                <a:cubicBezTo>
                  <a:pt x="285445" y="222895"/>
                  <a:pt x="570891" y="158835"/>
                  <a:pt x="751905" y="236822"/>
                </a:cubicBezTo>
                <a:cubicBezTo>
                  <a:pt x="932919" y="314809"/>
                  <a:pt x="1033173" y="668537"/>
                  <a:pt x="1086085" y="754880"/>
                </a:cubicBezTo>
                <a:cubicBezTo>
                  <a:pt x="1138997" y="841223"/>
                  <a:pt x="980261" y="846793"/>
                  <a:pt x="1069376" y="754880"/>
                </a:cubicBezTo>
                <a:cubicBezTo>
                  <a:pt x="1158491" y="662967"/>
                  <a:pt x="1381277" y="253534"/>
                  <a:pt x="1620773" y="203399"/>
                </a:cubicBezTo>
                <a:cubicBezTo>
                  <a:pt x="1860269" y="153264"/>
                  <a:pt x="2233436" y="487495"/>
                  <a:pt x="2506350" y="454072"/>
                </a:cubicBezTo>
                <a:cubicBezTo>
                  <a:pt x="2779264" y="420649"/>
                  <a:pt x="3007620" y="36283"/>
                  <a:pt x="3258255" y="2860"/>
                </a:cubicBezTo>
                <a:cubicBezTo>
                  <a:pt x="3508890" y="-30563"/>
                  <a:pt x="3734462" y="239607"/>
                  <a:pt x="4010160" y="253533"/>
                </a:cubicBezTo>
                <a:cubicBezTo>
                  <a:pt x="4285858" y="267459"/>
                  <a:pt x="4625608" y="44639"/>
                  <a:pt x="4912446" y="86418"/>
                </a:cubicBezTo>
                <a:cubicBezTo>
                  <a:pt x="5199284" y="128197"/>
                  <a:pt x="5413716" y="515348"/>
                  <a:pt x="5731187" y="504207"/>
                </a:cubicBezTo>
                <a:cubicBezTo>
                  <a:pt x="6048658" y="493066"/>
                  <a:pt x="6524865" y="-19421"/>
                  <a:pt x="6817272" y="19572"/>
                </a:cubicBezTo>
                <a:cubicBezTo>
                  <a:pt x="7109679" y="58565"/>
                  <a:pt x="7360315" y="584979"/>
                  <a:pt x="7485632" y="738168"/>
                </a:cubicBezTo>
                <a:cubicBezTo>
                  <a:pt x="7610950" y="891357"/>
                  <a:pt x="7569177" y="938707"/>
                  <a:pt x="7569177" y="938707"/>
                </a:cubicBezTo>
              </a:path>
            </a:pathLst>
          </a:custGeom>
          <a:ln>
            <a:solidFill>
              <a:schemeClr val="accent6">
                <a:lumMod val="50000"/>
              </a:schemeClr>
            </a:solidFill>
            <a:headEnd type="triangle"/>
            <a:tailEnd type="triangle"/>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42" name="TextBox 41">
            <a:extLst>
              <a:ext uri="{FF2B5EF4-FFF2-40B4-BE49-F238E27FC236}">
                <a16:creationId xmlns:a16="http://schemas.microsoft.com/office/drawing/2014/main" id="{24CE6A6F-DC79-FD47-B80E-A4E693501FBF}"/>
              </a:ext>
            </a:extLst>
          </p:cNvPr>
          <p:cNvSpPr txBox="1"/>
          <p:nvPr/>
        </p:nvSpPr>
        <p:spPr>
          <a:xfrm>
            <a:off x="2307855" y="4409857"/>
            <a:ext cx="1103309" cy="276999"/>
          </a:xfrm>
          <a:prstGeom prst="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200" b="1" dirty="0">
                <a:solidFill>
                  <a:schemeClr val="tx1">
                    <a:lumMod val="75000"/>
                    <a:lumOff val="25000"/>
                  </a:schemeClr>
                </a:solidFill>
                <a:latin typeface="Helvetica Light"/>
                <a:cs typeface="Helvetica Light"/>
              </a:rPr>
              <a:t>Reasoning</a:t>
            </a:r>
          </a:p>
        </p:txBody>
      </p:sp>
    </p:spTree>
    <p:extLst>
      <p:ext uri="{BB962C8B-B14F-4D97-AF65-F5344CB8AC3E}">
        <p14:creationId xmlns:p14="http://schemas.microsoft.com/office/powerpoint/2010/main" val="173647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dissolv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dissolv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dissolv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down)">
                                      <p:cBhvr>
                                        <p:cTn id="71"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2" grpId="0" animBg="1"/>
      <p:bldP spid="24" grpId="0" animBg="1"/>
      <p:bldP spid="31" grpId="0" animBg="1"/>
      <p:bldP spid="32" grpId="0" animBg="1"/>
      <p:bldP spid="4" grpId="0" animBg="1"/>
      <p:bldP spid="37" grpId="0" animBg="1"/>
      <p:bldP spid="40" grpId="0" animBg="1"/>
      <p:bldP spid="44" grpId="0" animBg="1"/>
      <p:bldP spid="48" grpId="0" animBg="1"/>
      <p:bldP spid="49" grpId="0" animBg="1"/>
      <p:bldP spid="50" grpId="0" animBg="1"/>
      <p:bldP spid="51" grpId="0" animBg="1"/>
      <p:bldP spid="52" grpId="0" animBg="1"/>
      <p:bldP spid="53" grpId="0" animBg="1"/>
      <p:bldP spid="54" grpId="0" animBg="1"/>
      <p:bldP spid="55" grpId="0" animBg="1"/>
      <p:bldP spid="34" grpId="0" animBg="1"/>
      <p:bldP spid="35"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have we learned about working with ToC?</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04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1"/>
            <a:ext cx="8229600" cy="502634"/>
          </a:xfrm>
        </p:spPr>
        <p:txBody>
          <a:bodyPr>
            <a:noAutofit/>
          </a:bodyPr>
          <a:lstStyle/>
          <a:p>
            <a:r>
              <a:rPr lang="en-GB" sz="3200" dirty="0"/>
              <a:t>Insights into ToC at different levels</a:t>
            </a:r>
          </a:p>
        </p:txBody>
      </p:sp>
      <p:sp>
        <p:nvSpPr>
          <p:cNvPr id="5" name="Rectangle 4"/>
          <p:cNvSpPr/>
          <p:nvPr/>
        </p:nvSpPr>
        <p:spPr>
          <a:xfrm>
            <a:off x="1434733" y="4720503"/>
            <a:ext cx="6883767" cy="1516627"/>
          </a:xfrm>
          <a:prstGeom prst="rect">
            <a:avLst/>
          </a:prstGeom>
          <a:solidFill>
            <a:schemeClr val="accent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b="1" dirty="0">
                <a:solidFill>
                  <a:srgbClr val="000000"/>
                </a:solidFill>
                <a:latin typeface="Helvetica"/>
                <a:cs typeface="Helvetica"/>
              </a:rPr>
              <a:t>Project or programme theory of action</a:t>
            </a:r>
          </a:p>
          <a:p>
            <a:r>
              <a:rPr lang="en-GB" dirty="0">
                <a:solidFill>
                  <a:srgbClr val="000000"/>
                </a:solidFill>
                <a:latin typeface="Helvetica Light"/>
                <a:cs typeface="Helvetica Light"/>
              </a:rPr>
              <a:t>How a team expects change to unfold as a result of implementing a portfolio of activities in a specific context, contributing to longer-term social change. Relates to thematic or organisational ToC. </a:t>
            </a:r>
          </a:p>
        </p:txBody>
      </p:sp>
      <p:sp>
        <p:nvSpPr>
          <p:cNvPr id="8" name="Rectangle 7"/>
          <p:cNvSpPr/>
          <p:nvPr/>
        </p:nvSpPr>
        <p:spPr>
          <a:xfrm>
            <a:off x="1434733" y="3450327"/>
            <a:ext cx="6883768" cy="1080598"/>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GB" b="1" dirty="0">
                <a:solidFill>
                  <a:srgbClr val="000000"/>
                </a:solidFill>
                <a:latin typeface="Helvetica"/>
                <a:cs typeface="Helvetica"/>
              </a:rPr>
              <a:t>Country ToC for specific policy domain, issue area, system or sector</a:t>
            </a:r>
          </a:p>
          <a:p>
            <a:r>
              <a:rPr lang="en-GB" dirty="0">
                <a:solidFill>
                  <a:srgbClr val="000000"/>
                </a:solidFill>
                <a:latin typeface="Helvetica Light"/>
                <a:cs typeface="Helvetica Light"/>
              </a:rPr>
              <a:t>How a team expects change to evolve in a specific domain, why and how, its own role and contribution</a:t>
            </a:r>
            <a:endParaRPr lang="en-GB" b="1" dirty="0">
              <a:solidFill>
                <a:srgbClr val="000000"/>
              </a:solidFill>
              <a:latin typeface="Helvetica"/>
              <a:cs typeface="Helvetica"/>
            </a:endParaRPr>
          </a:p>
        </p:txBody>
      </p:sp>
      <p:sp>
        <p:nvSpPr>
          <p:cNvPr id="9" name="Rectangle 8"/>
          <p:cNvSpPr/>
          <p:nvPr/>
        </p:nvSpPr>
        <p:spPr>
          <a:xfrm>
            <a:off x="1434733" y="2218068"/>
            <a:ext cx="6883768" cy="1004766"/>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GB" b="1" dirty="0">
                <a:solidFill>
                  <a:srgbClr val="000000"/>
                </a:solidFill>
                <a:latin typeface="Helvetica"/>
                <a:cs typeface="Helvetica"/>
              </a:rPr>
              <a:t>Organisational-level ToC or Global ToC</a:t>
            </a:r>
          </a:p>
          <a:p>
            <a:r>
              <a:rPr lang="en-GB" dirty="0">
                <a:solidFill>
                  <a:srgbClr val="000000"/>
                </a:solidFill>
                <a:latin typeface="Helvetica Light"/>
                <a:cs typeface="Helvetica Light"/>
              </a:rPr>
              <a:t>Vision, mission, organisational values, strategic and operational preferences, and goals for social change </a:t>
            </a:r>
          </a:p>
        </p:txBody>
      </p:sp>
      <p:sp>
        <p:nvSpPr>
          <p:cNvPr id="10" name="Rectangle 9"/>
          <p:cNvSpPr/>
          <p:nvPr/>
        </p:nvSpPr>
        <p:spPr>
          <a:xfrm>
            <a:off x="1434732" y="776004"/>
            <a:ext cx="2781893" cy="1289133"/>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rgbClr val="000000"/>
                </a:solidFill>
                <a:latin typeface="Helvetica"/>
                <a:cs typeface="Helvetica"/>
              </a:rPr>
              <a:t>Worldview</a:t>
            </a:r>
          </a:p>
          <a:p>
            <a:r>
              <a:rPr lang="en-GB" sz="1600" dirty="0">
                <a:solidFill>
                  <a:srgbClr val="000000"/>
                </a:solidFill>
                <a:latin typeface="Helvetica Light"/>
                <a:cs typeface="Helvetica Light"/>
              </a:rPr>
              <a:t>Personal beliefs and understanding of how change happens and why</a:t>
            </a:r>
          </a:p>
        </p:txBody>
      </p:sp>
      <p:sp>
        <p:nvSpPr>
          <p:cNvPr id="12" name="Rectangle 11"/>
          <p:cNvSpPr/>
          <p:nvPr/>
        </p:nvSpPr>
        <p:spPr>
          <a:xfrm>
            <a:off x="5428555" y="777272"/>
            <a:ext cx="2889944" cy="1289135"/>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rgbClr val="000000"/>
                </a:solidFill>
                <a:latin typeface="Helvetica"/>
                <a:cs typeface="Helvetica"/>
              </a:rPr>
              <a:t>Worldview</a:t>
            </a:r>
          </a:p>
          <a:p>
            <a:r>
              <a:rPr lang="en-GB" sz="1600" dirty="0">
                <a:solidFill>
                  <a:srgbClr val="000000"/>
                </a:solidFill>
                <a:latin typeface="Helvetica Light"/>
                <a:cs typeface="Helvetica Light"/>
              </a:rPr>
              <a:t>Social, political theories and development perspectives informing thinking and action</a:t>
            </a:r>
          </a:p>
        </p:txBody>
      </p:sp>
      <p:sp>
        <p:nvSpPr>
          <p:cNvPr id="23" name="Left-Right Arrow 22"/>
          <p:cNvSpPr/>
          <p:nvPr/>
        </p:nvSpPr>
        <p:spPr>
          <a:xfrm>
            <a:off x="4216625" y="1023725"/>
            <a:ext cx="1211930" cy="396846"/>
          </a:xfrm>
          <a:prstGeom prst="leftRightArrow">
            <a:avLst/>
          </a:prstGeom>
          <a:solidFill>
            <a:srgbClr val="7F7F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Chevron 25"/>
          <p:cNvSpPr/>
          <p:nvPr/>
        </p:nvSpPr>
        <p:spPr>
          <a:xfrm rot="5400000">
            <a:off x="4520027" y="1241610"/>
            <a:ext cx="605126" cy="1211930"/>
          </a:xfrm>
          <a:prstGeom prst="chevron">
            <a:avLst/>
          </a:prstGeom>
          <a:solidFill>
            <a:srgbClr val="7F7F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0" name="TextBox 29"/>
          <p:cNvSpPr txBox="1"/>
          <p:nvPr/>
        </p:nvSpPr>
        <p:spPr>
          <a:xfrm>
            <a:off x="6762504" y="6413499"/>
            <a:ext cx="2172978" cy="276999"/>
          </a:xfrm>
          <a:prstGeom prst="rect">
            <a:avLst/>
          </a:prstGeom>
          <a:noFill/>
        </p:spPr>
        <p:txBody>
          <a:bodyPr wrap="square" rtlCol="0">
            <a:spAutoFit/>
          </a:bodyPr>
          <a:lstStyle/>
          <a:p>
            <a:r>
              <a:rPr lang="en-GB" sz="1200" dirty="0">
                <a:latin typeface="Helvetica Light"/>
                <a:cs typeface="Helvetica Light"/>
              </a:rPr>
              <a:t>Van </a:t>
            </a:r>
            <a:r>
              <a:rPr lang="en-GB" sz="1200" dirty="0" err="1">
                <a:latin typeface="Helvetica Light"/>
                <a:cs typeface="Helvetica Light"/>
              </a:rPr>
              <a:t>Es</a:t>
            </a:r>
            <a:r>
              <a:rPr lang="en-GB" sz="1200" dirty="0">
                <a:latin typeface="Helvetica Light"/>
                <a:cs typeface="Helvetica Light"/>
              </a:rPr>
              <a:t>, </a:t>
            </a:r>
            <a:r>
              <a:rPr lang="en-GB" sz="1200" dirty="0" err="1">
                <a:latin typeface="Helvetica Light"/>
                <a:cs typeface="Helvetica Light"/>
              </a:rPr>
              <a:t>Guijt</a:t>
            </a:r>
            <a:r>
              <a:rPr lang="en-GB" sz="1200" dirty="0">
                <a:latin typeface="Helvetica Light"/>
                <a:cs typeface="Helvetica Light"/>
              </a:rPr>
              <a:t> and Vogel 2015</a:t>
            </a:r>
          </a:p>
        </p:txBody>
      </p:sp>
      <p:cxnSp>
        <p:nvCxnSpPr>
          <p:cNvPr id="31" name="Straight Arrow Connector 30"/>
          <p:cNvCxnSpPr>
            <a:cxnSpLocks/>
            <a:endCxn id="35" idx="0"/>
          </p:cNvCxnSpPr>
          <p:nvPr/>
        </p:nvCxnSpPr>
        <p:spPr>
          <a:xfrm>
            <a:off x="635749" y="1853222"/>
            <a:ext cx="0" cy="3552911"/>
          </a:xfrm>
          <a:prstGeom prst="straightConnector1">
            <a:avLst/>
          </a:prstGeom>
          <a:ln>
            <a:solidFill>
              <a:srgbClr val="7F7F7F"/>
            </a:solidFill>
            <a:headEnd type="arrow"/>
            <a:tailEnd type="arrow"/>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16329" y="776004"/>
            <a:ext cx="1355219" cy="1077218"/>
          </a:xfrm>
          <a:prstGeom prst="rect">
            <a:avLst/>
          </a:prstGeom>
          <a:noFill/>
        </p:spPr>
        <p:txBody>
          <a:bodyPr wrap="square" rtlCol="0">
            <a:spAutoFit/>
          </a:bodyPr>
          <a:lstStyle/>
          <a:p>
            <a:r>
              <a:rPr lang="en-GB" sz="1600" dirty="0">
                <a:latin typeface="Helvetica Light"/>
                <a:cs typeface="Helvetica Light"/>
              </a:rPr>
              <a:t>Conceptual and generic-</a:t>
            </a:r>
          </a:p>
          <a:p>
            <a:r>
              <a:rPr lang="en-GB" sz="1600" dirty="0">
                <a:latin typeface="Helvetica Light"/>
                <a:cs typeface="Helvetica Light"/>
              </a:rPr>
              <a:t>‘domains of change’ </a:t>
            </a:r>
          </a:p>
        </p:txBody>
      </p:sp>
      <p:sp>
        <p:nvSpPr>
          <p:cNvPr id="35" name="TextBox 34"/>
          <p:cNvSpPr txBox="1"/>
          <p:nvPr/>
        </p:nvSpPr>
        <p:spPr>
          <a:xfrm>
            <a:off x="79512" y="5406133"/>
            <a:ext cx="1112473" cy="1323439"/>
          </a:xfrm>
          <a:prstGeom prst="rect">
            <a:avLst/>
          </a:prstGeom>
          <a:noFill/>
        </p:spPr>
        <p:txBody>
          <a:bodyPr wrap="square" rtlCol="0">
            <a:spAutoFit/>
          </a:bodyPr>
          <a:lstStyle/>
          <a:p>
            <a:r>
              <a:rPr lang="en-GB" sz="1600" dirty="0">
                <a:latin typeface="Helvetica Light"/>
                <a:cs typeface="Helvetica Light"/>
              </a:rPr>
              <a:t>Realistic and specific – ‘pathways mapping’</a:t>
            </a:r>
          </a:p>
        </p:txBody>
      </p:sp>
    </p:spTree>
    <p:extLst>
      <p:ext uri="{BB962C8B-B14F-4D97-AF65-F5344CB8AC3E}">
        <p14:creationId xmlns:p14="http://schemas.microsoft.com/office/powerpoint/2010/main" val="192411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animBg="1"/>
      <p:bldP spid="23" grpId="0" animBg="1"/>
      <p:bldP spid="26" grpId="0" animBg="1"/>
      <p:bldP spid="32"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0505" y="2582060"/>
            <a:ext cx="1658470" cy="1384995"/>
          </a:xfrm>
          <a:prstGeom prst="rect">
            <a:avLst/>
          </a:prstGeom>
          <a:noFill/>
        </p:spPr>
        <p:txBody>
          <a:bodyPr wrap="square" rtlCol="0">
            <a:spAutoFit/>
          </a:bodyPr>
          <a:lstStyle/>
          <a:p>
            <a:pPr algn="ctr"/>
            <a:r>
              <a:rPr lang="en-US" sz="2800" dirty="0">
                <a:latin typeface="Calibri Light" panose="020F0302020204030204" pitchFamily="34" charset="0"/>
                <a:cs typeface="Calibri Light" panose="020F0302020204030204" pitchFamily="34" charset="0"/>
              </a:rPr>
              <a:t>Theory of Change Elements</a:t>
            </a:r>
          </a:p>
        </p:txBody>
      </p:sp>
      <p:sp>
        <p:nvSpPr>
          <p:cNvPr id="3" name="TextBox 2"/>
          <p:cNvSpPr txBox="1"/>
          <p:nvPr/>
        </p:nvSpPr>
        <p:spPr>
          <a:xfrm>
            <a:off x="8212667" y="465667"/>
            <a:ext cx="184666" cy="369332"/>
          </a:xfrm>
          <a:prstGeom prst="rect">
            <a:avLst/>
          </a:prstGeom>
          <a:noFill/>
        </p:spPr>
        <p:txBody>
          <a:bodyPr wrap="none" rtlCol="0">
            <a:spAutoFit/>
          </a:bodyPr>
          <a:lstStyle/>
          <a:p>
            <a:endParaRPr lang="en-US"/>
          </a:p>
        </p:txBody>
      </p:sp>
      <p:graphicFrame>
        <p:nvGraphicFramePr>
          <p:cNvPr id="7" name="Content Placeholder 4">
            <a:extLst>
              <a:ext uri="{FF2B5EF4-FFF2-40B4-BE49-F238E27FC236}">
                <a16:creationId xmlns:a16="http://schemas.microsoft.com/office/drawing/2014/main" id="{DEB31F04-83EF-1046-A5CA-272C83E10EDF}"/>
              </a:ext>
            </a:extLst>
          </p:cNvPr>
          <p:cNvGraphicFramePr>
            <a:graphicFrameLocks/>
          </p:cNvGraphicFramePr>
          <p:nvPr>
            <p:extLst>
              <p:ext uri="{D42A27DB-BD31-4B8C-83A1-F6EECF244321}">
                <p14:modId xmlns:p14="http://schemas.microsoft.com/office/powerpoint/2010/main" val="1045656977"/>
              </p:ext>
            </p:extLst>
          </p:nvPr>
        </p:nvGraphicFramePr>
        <p:xfrm>
          <a:off x="644268" y="562317"/>
          <a:ext cx="7986775" cy="5855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Hivos_logo">
            <a:extLst>
              <a:ext uri="{FF2B5EF4-FFF2-40B4-BE49-F238E27FC236}">
                <a16:creationId xmlns:a16="http://schemas.microsoft.com/office/drawing/2014/main" id="{209D5B3C-4BAE-4245-82E2-18D5AFC4237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06147" y="4188107"/>
            <a:ext cx="118745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7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C338-455A-B94E-A115-B1925F7E2304}"/>
              </a:ext>
            </a:extLst>
          </p:cNvPr>
          <p:cNvSpPr>
            <a:spLocks noGrp="1"/>
          </p:cNvSpPr>
          <p:nvPr>
            <p:ph type="title"/>
          </p:nvPr>
        </p:nvSpPr>
        <p:spPr>
          <a:xfrm>
            <a:off x="423333" y="365126"/>
            <a:ext cx="8092017" cy="786341"/>
          </a:xfrm>
        </p:spPr>
        <p:txBody>
          <a:bodyPr/>
          <a:lstStyle/>
          <a:p>
            <a:r>
              <a:rPr lang="en-GB" dirty="0"/>
              <a:t>Tips for a good ToC process</a:t>
            </a:r>
          </a:p>
        </p:txBody>
      </p:sp>
      <p:sp>
        <p:nvSpPr>
          <p:cNvPr id="4" name="TextBox 3">
            <a:extLst>
              <a:ext uri="{FF2B5EF4-FFF2-40B4-BE49-F238E27FC236}">
                <a16:creationId xmlns:a16="http://schemas.microsoft.com/office/drawing/2014/main" id="{2DCE4A71-23A3-D445-ADDB-0A589852681E}"/>
              </a:ext>
            </a:extLst>
          </p:cNvPr>
          <p:cNvSpPr txBox="1"/>
          <p:nvPr/>
        </p:nvSpPr>
        <p:spPr>
          <a:xfrm>
            <a:off x="277648" y="2203523"/>
            <a:ext cx="1967652" cy="923330"/>
          </a:xfrm>
          <a:prstGeom prst="rect">
            <a:avLst/>
          </a:prstGeom>
          <a:solidFill>
            <a:schemeClr val="accent6">
              <a:lumMod val="20000"/>
              <a:lumOff val="80000"/>
            </a:schemeClr>
          </a:solidFill>
        </p:spPr>
        <p:txBody>
          <a:bodyPr wrap="square" rtlCol="0">
            <a:spAutoFit/>
          </a:bodyPr>
          <a:lstStyle/>
          <a:p>
            <a:pPr algn="ctr"/>
            <a:r>
              <a:rPr lang="en-GB" b="1" dirty="0">
                <a:solidFill>
                  <a:schemeClr val="accent6">
                    <a:lumMod val="75000"/>
                  </a:schemeClr>
                </a:solidFill>
                <a:latin typeface="Helvetica" charset="0"/>
                <a:ea typeface="Helvetica" charset="0"/>
                <a:cs typeface="Helvetica" charset="0"/>
              </a:rPr>
              <a:t>Wide participation and ownership</a:t>
            </a:r>
          </a:p>
        </p:txBody>
      </p:sp>
      <p:sp>
        <p:nvSpPr>
          <p:cNvPr id="5" name="TextBox 4">
            <a:extLst>
              <a:ext uri="{FF2B5EF4-FFF2-40B4-BE49-F238E27FC236}">
                <a16:creationId xmlns:a16="http://schemas.microsoft.com/office/drawing/2014/main" id="{BE1F94AF-609B-EB4E-95FF-51C92AD5439F}"/>
              </a:ext>
            </a:extLst>
          </p:cNvPr>
          <p:cNvSpPr txBox="1"/>
          <p:nvPr/>
        </p:nvSpPr>
        <p:spPr>
          <a:xfrm>
            <a:off x="6736008" y="3107784"/>
            <a:ext cx="1969605" cy="646331"/>
          </a:xfrm>
          <a:prstGeom prst="rect">
            <a:avLst/>
          </a:prstGeom>
          <a:solidFill>
            <a:schemeClr val="accent6">
              <a:lumMod val="20000"/>
              <a:lumOff val="80000"/>
            </a:schemeClr>
          </a:solidFill>
        </p:spPr>
        <p:txBody>
          <a:bodyPr wrap="square" rtlCol="0">
            <a:spAutoFit/>
          </a:bodyPr>
          <a:lstStyle/>
          <a:p>
            <a:r>
              <a:rPr lang="en-GB" b="1" dirty="0">
                <a:solidFill>
                  <a:schemeClr val="accent6">
                    <a:lumMod val="75000"/>
                  </a:schemeClr>
                </a:solidFill>
                <a:latin typeface="Helvetica" charset="0"/>
                <a:ea typeface="Helvetica" charset="0"/>
                <a:cs typeface="Helvetica" charset="0"/>
              </a:rPr>
              <a:t>Comprehensive analysis</a:t>
            </a:r>
          </a:p>
        </p:txBody>
      </p:sp>
      <p:sp>
        <p:nvSpPr>
          <p:cNvPr id="6" name="TextBox 5">
            <a:extLst>
              <a:ext uri="{FF2B5EF4-FFF2-40B4-BE49-F238E27FC236}">
                <a16:creationId xmlns:a16="http://schemas.microsoft.com/office/drawing/2014/main" id="{B2EE1A19-49A2-1143-B0D1-79FBA3F8A53D}"/>
              </a:ext>
            </a:extLst>
          </p:cNvPr>
          <p:cNvSpPr txBox="1"/>
          <p:nvPr/>
        </p:nvSpPr>
        <p:spPr>
          <a:xfrm>
            <a:off x="7382163" y="6015350"/>
            <a:ext cx="1602811" cy="400110"/>
          </a:xfrm>
          <a:prstGeom prst="rect">
            <a:avLst/>
          </a:prstGeom>
          <a:solidFill>
            <a:schemeClr val="accent6">
              <a:lumMod val="20000"/>
              <a:lumOff val="80000"/>
            </a:schemeClr>
          </a:solidFill>
        </p:spPr>
        <p:txBody>
          <a:bodyPr wrap="square" rtlCol="0">
            <a:spAutoFit/>
          </a:bodyPr>
          <a:lstStyle/>
          <a:p>
            <a:r>
              <a:rPr lang="en-GB" sz="2000" b="1" dirty="0">
                <a:solidFill>
                  <a:schemeClr val="accent6">
                    <a:lumMod val="75000"/>
                  </a:schemeClr>
                </a:solidFill>
                <a:latin typeface="Helvetica" charset="0"/>
                <a:ea typeface="Helvetica" charset="0"/>
                <a:cs typeface="Helvetica" charset="0"/>
              </a:rPr>
              <a:t>Active use</a:t>
            </a:r>
          </a:p>
        </p:txBody>
      </p:sp>
      <p:sp>
        <p:nvSpPr>
          <p:cNvPr id="7" name="TextBox 6">
            <a:extLst>
              <a:ext uri="{FF2B5EF4-FFF2-40B4-BE49-F238E27FC236}">
                <a16:creationId xmlns:a16="http://schemas.microsoft.com/office/drawing/2014/main" id="{1D195213-3E21-E645-9582-622A498E3B15}"/>
              </a:ext>
            </a:extLst>
          </p:cNvPr>
          <p:cNvSpPr txBox="1"/>
          <p:nvPr/>
        </p:nvSpPr>
        <p:spPr>
          <a:xfrm>
            <a:off x="1739671" y="1210227"/>
            <a:ext cx="5886451" cy="677108"/>
          </a:xfrm>
          <a:prstGeom prst="rect">
            <a:avLst/>
          </a:prstGeom>
          <a:solidFill>
            <a:schemeClr val="accent6">
              <a:lumMod val="20000"/>
              <a:lumOff val="80000"/>
            </a:schemeClr>
          </a:solidFill>
        </p:spPr>
        <p:txBody>
          <a:bodyPr wrap="square" rtlCol="0">
            <a:spAutoFit/>
          </a:bodyPr>
          <a:lstStyle/>
          <a:p>
            <a:r>
              <a:rPr lang="en-GB" sz="2000" b="1" dirty="0">
                <a:solidFill>
                  <a:schemeClr val="accent6">
                    <a:lumMod val="75000"/>
                  </a:schemeClr>
                </a:solidFill>
                <a:latin typeface="Helvetica" charset="0"/>
              </a:rPr>
              <a:t>Purpose</a:t>
            </a:r>
            <a:r>
              <a:rPr lang="en-GB" sz="2000" b="1" dirty="0">
                <a:solidFill>
                  <a:schemeClr val="accent1">
                    <a:lumMod val="75000"/>
                  </a:schemeClr>
                </a:solidFill>
                <a:latin typeface="Helvetica" charset="0"/>
              </a:rPr>
              <a:t>  </a:t>
            </a:r>
            <a:r>
              <a:rPr lang="en-GB" dirty="0">
                <a:latin typeface="Helvetica Light" panose="020B0403020202020204" pitchFamily="34" charset="0"/>
              </a:rPr>
              <a:t>Be clear about the purpose and why you want to work with ToC – and design accordingly</a:t>
            </a:r>
          </a:p>
        </p:txBody>
      </p:sp>
      <p:sp>
        <p:nvSpPr>
          <p:cNvPr id="8" name="Rectangle 7">
            <a:extLst>
              <a:ext uri="{FF2B5EF4-FFF2-40B4-BE49-F238E27FC236}">
                <a16:creationId xmlns:a16="http://schemas.microsoft.com/office/drawing/2014/main" id="{9E9CDA16-1A67-8B48-8572-DA6CC1D0BD40}"/>
              </a:ext>
            </a:extLst>
          </p:cNvPr>
          <p:cNvSpPr/>
          <p:nvPr/>
        </p:nvSpPr>
        <p:spPr>
          <a:xfrm>
            <a:off x="255547" y="3605130"/>
            <a:ext cx="1695707" cy="1077218"/>
          </a:xfrm>
          <a:prstGeom prst="rect">
            <a:avLst/>
          </a:prstGeom>
        </p:spPr>
        <p:txBody>
          <a:bodyPr wrap="square">
            <a:spAutoFit/>
          </a:bodyPr>
          <a:lstStyle/>
          <a:p>
            <a:r>
              <a:rPr lang="en-GB" sz="1600" dirty="0">
                <a:latin typeface="Helvetica Light" panose="020B0403020202020204" pitchFamily="34" charset="0"/>
              </a:rPr>
              <a:t>Who needs to be involved – staff, leaders, stakeholders</a:t>
            </a:r>
          </a:p>
        </p:txBody>
      </p:sp>
      <p:sp>
        <p:nvSpPr>
          <p:cNvPr id="10" name="Rectangle 9">
            <a:extLst>
              <a:ext uri="{FF2B5EF4-FFF2-40B4-BE49-F238E27FC236}">
                <a16:creationId xmlns:a16="http://schemas.microsoft.com/office/drawing/2014/main" id="{66AB8F18-9D83-AE46-8C6A-82D744849569}"/>
              </a:ext>
            </a:extLst>
          </p:cNvPr>
          <p:cNvSpPr/>
          <p:nvPr/>
        </p:nvSpPr>
        <p:spPr>
          <a:xfrm>
            <a:off x="2823653" y="2061930"/>
            <a:ext cx="2275054" cy="830997"/>
          </a:xfrm>
          <a:prstGeom prst="rect">
            <a:avLst/>
          </a:prstGeom>
        </p:spPr>
        <p:txBody>
          <a:bodyPr wrap="square">
            <a:spAutoFit/>
          </a:bodyPr>
          <a:lstStyle/>
          <a:p>
            <a:r>
              <a:rPr lang="en-GB" sz="1600" dirty="0">
                <a:latin typeface="Helvetica Light" panose="020B0403020202020204" pitchFamily="34" charset="0"/>
              </a:rPr>
              <a:t>Appropriate participatory process - step outside boxes</a:t>
            </a:r>
          </a:p>
        </p:txBody>
      </p:sp>
      <p:sp>
        <p:nvSpPr>
          <p:cNvPr id="11" name="Rectangle 10">
            <a:extLst>
              <a:ext uri="{FF2B5EF4-FFF2-40B4-BE49-F238E27FC236}">
                <a16:creationId xmlns:a16="http://schemas.microsoft.com/office/drawing/2014/main" id="{83D4FC03-8989-5441-868D-D5966360013F}"/>
              </a:ext>
            </a:extLst>
          </p:cNvPr>
          <p:cNvSpPr/>
          <p:nvPr/>
        </p:nvSpPr>
        <p:spPr>
          <a:xfrm>
            <a:off x="594340" y="4833459"/>
            <a:ext cx="1334268" cy="830997"/>
          </a:xfrm>
          <a:prstGeom prst="rect">
            <a:avLst/>
          </a:prstGeom>
        </p:spPr>
        <p:txBody>
          <a:bodyPr wrap="square">
            <a:spAutoFit/>
          </a:bodyPr>
          <a:lstStyle/>
          <a:p>
            <a:r>
              <a:rPr lang="en-GB" sz="1600" dirty="0">
                <a:latin typeface="Helvetica Light" panose="020B0403020202020204" pitchFamily="34" charset="0"/>
              </a:rPr>
              <a:t>Accessible, honouring complexity</a:t>
            </a:r>
          </a:p>
        </p:txBody>
      </p:sp>
      <p:sp>
        <p:nvSpPr>
          <p:cNvPr id="12" name="TextBox 11">
            <a:extLst>
              <a:ext uri="{FF2B5EF4-FFF2-40B4-BE49-F238E27FC236}">
                <a16:creationId xmlns:a16="http://schemas.microsoft.com/office/drawing/2014/main" id="{F51606DD-7B98-504B-A163-1E73495A69D1}"/>
              </a:ext>
            </a:extLst>
          </p:cNvPr>
          <p:cNvSpPr txBox="1"/>
          <p:nvPr/>
        </p:nvSpPr>
        <p:spPr>
          <a:xfrm>
            <a:off x="490459" y="5751904"/>
            <a:ext cx="1754841" cy="707886"/>
          </a:xfrm>
          <a:prstGeom prst="rect">
            <a:avLst/>
          </a:prstGeom>
          <a:solidFill>
            <a:schemeClr val="accent6">
              <a:lumMod val="20000"/>
              <a:lumOff val="80000"/>
            </a:schemeClr>
          </a:solidFill>
        </p:spPr>
        <p:txBody>
          <a:bodyPr wrap="square" rtlCol="0">
            <a:spAutoFit/>
          </a:bodyPr>
          <a:lstStyle/>
          <a:p>
            <a:r>
              <a:rPr lang="en-GB" sz="2000" b="1" dirty="0">
                <a:solidFill>
                  <a:schemeClr val="accent6">
                    <a:lumMod val="75000"/>
                  </a:schemeClr>
                </a:solidFill>
                <a:latin typeface="Helvetica" charset="0"/>
                <a:ea typeface="Helvetica" charset="0"/>
                <a:cs typeface="Helvetica" charset="0"/>
              </a:rPr>
              <a:t>Visualisation &amp; narrative</a:t>
            </a:r>
          </a:p>
        </p:txBody>
      </p:sp>
      <p:sp>
        <p:nvSpPr>
          <p:cNvPr id="13" name="Rectangle 12">
            <a:extLst>
              <a:ext uri="{FF2B5EF4-FFF2-40B4-BE49-F238E27FC236}">
                <a16:creationId xmlns:a16="http://schemas.microsoft.com/office/drawing/2014/main" id="{5EB0ADCA-6F50-3D4C-AE9D-9457F716873C}"/>
              </a:ext>
            </a:extLst>
          </p:cNvPr>
          <p:cNvSpPr/>
          <p:nvPr/>
        </p:nvSpPr>
        <p:spPr>
          <a:xfrm>
            <a:off x="5860415" y="4002462"/>
            <a:ext cx="2275054" cy="830997"/>
          </a:xfrm>
          <a:prstGeom prst="rect">
            <a:avLst/>
          </a:prstGeom>
        </p:spPr>
        <p:txBody>
          <a:bodyPr wrap="square">
            <a:spAutoFit/>
          </a:bodyPr>
          <a:lstStyle/>
          <a:p>
            <a:r>
              <a:rPr lang="en-GB" sz="1600" dirty="0">
                <a:latin typeface="Helvetica Light" panose="020B0403020202020204" pitchFamily="34" charset="0"/>
              </a:rPr>
              <a:t>Contexts, actors, strategic options – analysis &amp; research</a:t>
            </a:r>
          </a:p>
        </p:txBody>
      </p:sp>
      <p:cxnSp>
        <p:nvCxnSpPr>
          <p:cNvPr id="16" name="Curved Connector 15">
            <a:extLst>
              <a:ext uri="{FF2B5EF4-FFF2-40B4-BE49-F238E27FC236}">
                <a16:creationId xmlns:a16="http://schemas.microsoft.com/office/drawing/2014/main" id="{1A42DB15-BD4B-774A-8296-1DF23FC69C7C}"/>
              </a:ext>
            </a:extLst>
          </p:cNvPr>
          <p:cNvCxnSpPr>
            <a:cxnSpLocks/>
            <a:stCxn id="4" idx="3"/>
            <a:endCxn id="10" idx="1"/>
          </p:cNvCxnSpPr>
          <p:nvPr/>
        </p:nvCxnSpPr>
        <p:spPr>
          <a:xfrm flipV="1">
            <a:off x="2245300" y="2477429"/>
            <a:ext cx="578353" cy="187759"/>
          </a:xfrm>
          <a:prstGeom prst="curvedConnector3">
            <a:avLst>
              <a:gd name="adj1" fmla="val 50000"/>
            </a:avLst>
          </a:prstGeom>
        </p:spPr>
        <p:style>
          <a:lnRef idx="3">
            <a:schemeClr val="accent6"/>
          </a:lnRef>
          <a:fillRef idx="0">
            <a:schemeClr val="accent6"/>
          </a:fillRef>
          <a:effectRef idx="2">
            <a:schemeClr val="accent6"/>
          </a:effectRef>
          <a:fontRef idx="minor">
            <a:schemeClr val="tx1"/>
          </a:fontRef>
        </p:style>
      </p:cxnSp>
      <p:cxnSp>
        <p:nvCxnSpPr>
          <p:cNvPr id="20" name="Curved Connector 19">
            <a:extLst>
              <a:ext uri="{FF2B5EF4-FFF2-40B4-BE49-F238E27FC236}">
                <a16:creationId xmlns:a16="http://schemas.microsoft.com/office/drawing/2014/main" id="{BAE65C44-9616-CC4B-A591-084AB481F37D}"/>
              </a:ext>
            </a:extLst>
          </p:cNvPr>
          <p:cNvCxnSpPr>
            <a:cxnSpLocks/>
            <a:stCxn id="4" idx="2"/>
            <a:endCxn id="8" idx="0"/>
          </p:cNvCxnSpPr>
          <p:nvPr/>
        </p:nvCxnSpPr>
        <p:spPr>
          <a:xfrm rot="5400000">
            <a:off x="943300" y="3286955"/>
            <a:ext cx="478277" cy="158073"/>
          </a:xfrm>
          <a:prstGeom prst="curvedConnector3">
            <a:avLst>
              <a:gd name="adj1" fmla="val 50000"/>
            </a:avLst>
          </a:prstGeom>
          <a:ln/>
        </p:spPr>
        <p:style>
          <a:lnRef idx="3">
            <a:schemeClr val="accent6"/>
          </a:lnRef>
          <a:fillRef idx="0">
            <a:schemeClr val="accent6"/>
          </a:fillRef>
          <a:effectRef idx="2">
            <a:schemeClr val="accent6"/>
          </a:effectRef>
          <a:fontRef idx="minor">
            <a:schemeClr val="tx1"/>
          </a:fontRef>
        </p:style>
      </p:cxnSp>
      <p:sp>
        <p:nvSpPr>
          <p:cNvPr id="22" name="Rectangle 21">
            <a:extLst>
              <a:ext uri="{FF2B5EF4-FFF2-40B4-BE49-F238E27FC236}">
                <a16:creationId xmlns:a16="http://schemas.microsoft.com/office/drawing/2014/main" id="{9B09ADE9-92DE-1F45-8B13-36BED771E2DA}"/>
              </a:ext>
            </a:extLst>
          </p:cNvPr>
          <p:cNvSpPr/>
          <p:nvPr/>
        </p:nvSpPr>
        <p:spPr>
          <a:xfrm>
            <a:off x="6120523" y="2377046"/>
            <a:ext cx="2275054" cy="584775"/>
          </a:xfrm>
          <a:prstGeom prst="rect">
            <a:avLst/>
          </a:prstGeom>
        </p:spPr>
        <p:txBody>
          <a:bodyPr wrap="square">
            <a:spAutoFit/>
          </a:bodyPr>
          <a:lstStyle/>
          <a:p>
            <a:r>
              <a:rPr lang="en-GB" sz="1600" dirty="0">
                <a:latin typeface="Helvetica Light" panose="020B0403020202020204" pitchFamily="34" charset="0"/>
              </a:rPr>
              <a:t>Gender and power analysis </a:t>
            </a:r>
          </a:p>
        </p:txBody>
      </p:sp>
      <p:cxnSp>
        <p:nvCxnSpPr>
          <p:cNvPr id="23" name="Curved Connector 22">
            <a:extLst>
              <a:ext uri="{FF2B5EF4-FFF2-40B4-BE49-F238E27FC236}">
                <a16:creationId xmlns:a16="http://schemas.microsoft.com/office/drawing/2014/main" id="{38A18147-D3C6-EE42-AA68-88F93767B5EF}"/>
              </a:ext>
            </a:extLst>
          </p:cNvPr>
          <p:cNvCxnSpPr>
            <a:cxnSpLocks/>
            <a:stCxn id="22" idx="2"/>
            <a:endCxn id="5" idx="0"/>
          </p:cNvCxnSpPr>
          <p:nvPr/>
        </p:nvCxnSpPr>
        <p:spPr>
          <a:xfrm rot="16200000" flipH="1">
            <a:off x="7416449" y="2803421"/>
            <a:ext cx="145963" cy="462761"/>
          </a:xfrm>
          <a:prstGeom prst="curvedConnector3">
            <a:avLst>
              <a:gd name="adj1" fmla="val 50000"/>
            </a:avLst>
          </a:prstGeom>
        </p:spPr>
        <p:style>
          <a:lnRef idx="3">
            <a:schemeClr val="accent6"/>
          </a:lnRef>
          <a:fillRef idx="0">
            <a:schemeClr val="accent6"/>
          </a:fillRef>
          <a:effectRef idx="2">
            <a:schemeClr val="accent6"/>
          </a:effectRef>
          <a:fontRef idx="minor">
            <a:schemeClr val="tx1"/>
          </a:fontRef>
        </p:style>
      </p:cxnSp>
      <p:cxnSp>
        <p:nvCxnSpPr>
          <p:cNvPr id="27" name="Curved Connector 26">
            <a:extLst>
              <a:ext uri="{FF2B5EF4-FFF2-40B4-BE49-F238E27FC236}">
                <a16:creationId xmlns:a16="http://schemas.microsoft.com/office/drawing/2014/main" id="{5DC0CD16-13A7-D045-B581-E0E018BD781E}"/>
              </a:ext>
            </a:extLst>
          </p:cNvPr>
          <p:cNvCxnSpPr>
            <a:cxnSpLocks/>
            <a:stCxn id="5" idx="2"/>
            <a:endCxn id="13" idx="0"/>
          </p:cNvCxnSpPr>
          <p:nvPr/>
        </p:nvCxnSpPr>
        <p:spPr>
          <a:xfrm rot="5400000">
            <a:off x="7235204" y="3516854"/>
            <a:ext cx="248347" cy="722869"/>
          </a:xfrm>
          <a:prstGeom prst="curvedConnector3">
            <a:avLst>
              <a:gd name="adj1" fmla="val 50000"/>
            </a:avLst>
          </a:prstGeom>
        </p:spPr>
        <p:style>
          <a:lnRef idx="3">
            <a:schemeClr val="accent6"/>
          </a:lnRef>
          <a:fillRef idx="0">
            <a:schemeClr val="accent6"/>
          </a:fillRef>
          <a:effectRef idx="2">
            <a:schemeClr val="accent6"/>
          </a:effectRef>
          <a:fontRef idx="minor">
            <a:schemeClr val="tx1"/>
          </a:fontRef>
        </p:style>
      </p:cxnSp>
      <p:sp>
        <p:nvSpPr>
          <p:cNvPr id="31" name="TextBox 30">
            <a:extLst>
              <a:ext uri="{FF2B5EF4-FFF2-40B4-BE49-F238E27FC236}">
                <a16:creationId xmlns:a16="http://schemas.microsoft.com/office/drawing/2014/main" id="{0EEC029A-5A22-104A-8A19-01A8432AECDC}"/>
              </a:ext>
            </a:extLst>
          </p:cNvPr>
          <p:cNvSpPr txBox="1"/>
          <p:nvPr/>
        </p:nvSpPr>
        <p:spPr>
          <a:xfrm>
            <a:off x="3343866" y="3993342"/>
            <a:ext cx="1754841" cy="646331"/>
          </a:xfrm>
          <a:prstGeom prst="rect">
            <a:avLst/>
          </a:prstGeom>
          <a:solidFill>
            <a:schemeClr val="accent6">
              <a:lumMod val="20000"/>
              <a:lumOff val="80000"/>
            </a:schemeClr>
          </a:solidFill>
        </p:spPr>
        <p:txBody>
          <a:bodyPr wrap="square" rtlCol="0">
            <a:spAutoFit/>
          </a:bodyPr>
          <a:lstStyle/>
          <a:p>
            <a:r>
              <a:rPr lang="en-GB" b="1" dirty="0">
                <a:solidFill>
                  <a:schemeClr val="accent6">
                    <a:lumMod val="75000"/>
                  </a:schemeClr>
                </a:solidFill>
                <a:latin typeface="Helvetica" charset="0"/>
                <a:ea typeface="Helvetica" charset="0"/>
                <a:cs typeface="Helvetica" charset="0"/>
              </a:rPr>
              <a:t>Assumptions and values</a:t>
            </a:r>
          </a:p>
        </p:txBody>
      </p:sp>
      <p:sp>
        <p:nvSpPr>
          <p:cNvPr id="32" name="Rectangle 31">
            <a:extLst>
              <a:ext uri="{FF2B5EF4-FFF2-40B4-BE49-F238E27FC236}">
                <a16:creationId xmlns:a16="http://schemas.microsoft.com/office/drawing/2014/main" id="{5956D33F-7235-634D-8DEA-05FEE2A16AF4}"/>
              </a:ext>
            </a:extLst>
          </p:cNvPr>
          <p:cNvSpPr/>
          <p:nvPr/>
        </p:nvSpPr>
        <p:spPr>
          <a:xfrm>
            <a:off x="2527873" y="5923017"/>
            <a:ext cx="2275054" cy="584775"/>
          </a:xfrm>
          <a:prstGeom prst="rect">
            <a:avLst/>
          </a:prstGeom>
        </p:spPr>
        <p:txBody>
          <a:bodyPr wrap="square">
            <a:spAutoFit/>
          </a:bodyPr>
          <a:lstStyle/>
          <a:p>
            <a:r>
              <a:rPr lang="en-GB" sz="1600" dirty="0">
                <a:latin typeface="Helvetica Light" panose="020B0403020202020204" pitchFamily="34" charset="0"/>
              </a:rPr>
              <a:t>Different products for different audiences</a:t>
            </a:r>
            <a:endParaRPr lang="en-GB" sz="1600" dirty="0"/>
          </a:p>
        </p:txBody>
      </p:sp>
      <p:cxnSp>
        <p:nvCxnSpPr>
          <p:cNvPr id="33" name="Curved Connector 32">
            <a:extLst>
              <a:ext uri="{FF2B5EF4-FFF2-40B4-BE49-F238E27FC236}">
                <a16:creationId xmlns:a16="http://schemas.microsoft.com/office/drawing/2014/main" id="{08A614C4-CF5C-964A-85DE-070712FD8A50}"/>
              </a:ext>
            </a:extLst>
          </p:cNvPr>
          <p:cNvCxnSpPr>
            <a:cxnSpLocks/>
            <a:stCxn id="11" idx="1"/>
            <a:endCxn id="12" idx="1"/>
          </p:cNvCxnSpPr>
          <p:nvPr/>
        </p:nvCxnSpPr>
        <p:spPr>
          <a:xfrm rot="10800000" flipV="1">
            <a:off x="490460" y="5248957"/>
            <a:ext cx="103881" cy="856889"/>
          </a:xfrm>
          <a:prstGeom prst="curvedConnector3">
            <a:avLst>
              <a:gd name="adj1" fmla="val 320059"/>
            </a:avLst>
          </a:prstGeom>
        </p:spPr>
        <p:style>
          <a:lnRef idx="3">
            <a:schemeClr val="accent6"/>
          </a:lnRef>
          <a:fillRef idx="0">
            <a:schemeClr val="accent6"/>
          </a:fillRef>
          <a:effectRef idx="2">
            <a:schemeClr val="accent6"/>
          </a:effectRef>
          <a:fontRef idx="minor">
            <a:schemeClr val="tx1"/>
          </a:fontRef>
        </p:style>
      </p:cxnSp>
      <p:cxnSp>
        <p:nvCxnSpPr>
          <p:cNvPr id="36" name="Curved Connector 35">
            <a:extLst>
              <a:ext uri="{FF2B5EF4-FFF2-40B4-BE49-F238E27FC236}">
                <a16:creationId xmlns:a16="http://schemas.microsoft.com/office/drawing/2014/main" id="{B9C2F54B-7E75-8740-A058-206064CF5651}"/>
              </a:ext>
            </a:extLst>
          </p:cNvPr>
          <p:cNvCxnSpPr>
            <a:cxnSpLocks/>
            <a:stCxn id="12" idx="3"/>
            <a:endCxn id="32" idx="1"/>
          </p:cNvCxnSpPr>
          <p:nvPr/>
        </p:nvCxnSpPr>
        <p:spPr>
          <a:xfrm>
            <a:off x="2245300" y="6105847"/>
            <a:ext cx="282573" cy="109558"/>
          </a:xfrm>
          <a:prstGeom prst="curvedConnector3">
            <a:avLst>
              <a:gd name="adj1" fmla="val 50000"/>
            </a:avLst>
          </a:prstGeom>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AEF9CA16-1A1E-CB49-B863-DA0D5EB50A58}"/>
              </a:ext>
            </a:extLst>
          </p:cNvPr>
          <p:cNvSpPr txBox="1"/>
          <p:nvPr/>
        </p:nvSpPr>
        <p:spPr>
          <a:xfrm>
            <a:off x="2489336" y="3228885"/>
            <a:ext cx="1754841" cy="584775"/>
          </a:xfrm>
          <a:prstGeom prst="rect">
            <a:avLst/>
          </a:prstGeom>
          <a:noFill/>
        </p:spPr>
        <p:txBody>
          <a:bodyPr wrap="square" rtlCol="0">
            <a:spAutoFit/>
          </a:bodyPr>
          <a:lstStyle/>
          <a:p>
            <a:r>
              <a:rPr lang="en-GB" sz="1600" dirty="0">
                <a:latin typeface="Helvetica Light" panose="020B0403020202020204" pitchFamily="34" charset="0"/>
              </a:rPr>
              <a:t>Explicit, specific and robust</a:t>
            </a:r>
          </a:p>
        </p:txBody>
      </p:sp>
      <p:sp>
        <p:nvSpPr>
          <p:cNvPr id="47" name="TextBox 46">
            <a:extLst>
              <a:ext uri="{FF2B5EF4-FFF2-40B4-BE49-F238E27FC236}">
                <a16:creationId xmlns:a16="http://schemas.microsoft.com/office/drawing/2014/main" id="{A721192D-0717-164E-8F93-20AFB2D89BF1}"/>
              </a:ext>
            </a:extLst>
          </p:cNvPr>
          <p:cNvSpPr txBox="1"/>
          <p:nvPr/>
        </p:nvSpPr>
        <p:spPr>
          <a:xfrm>
            <a:off x="2928055" y="4914075"/>
            <a:ext cx="1754841" cy="830997"/>
          </a:xfrm>
          <a:prstGeom prst="rect">
            <a:avLst/>
          </a:prstGeom>
          <a:noFill/>
        </p:spPr>
        <p:txBody>
          <a:bodyPr wrap="square" rtlCol="0">
            <a:spAutoFit/>
          </a:bodyPr>
          <a:lstStyle/>
          <a:p>
            <a:r>
              <a:rPr lang="en-GB" sz="1600" dirty="0">
                <a:latin typeface="Helvetica Light" panose="020B0403020202020204" pitchFamily="34" charset="0"/>
              </a:rPr>
              <a:t>Critical and useful – help to inform choices</a:t>
            </a:r>
          </a:p>
        </p:txBody>
      </p:sp>
      <p:cxnSp>
        <p:nvCxnSpPr>
          <p:cNvPr id="48" name="Curved Connector 47">
            <a:extLst>
              <a:ext uri="{FF2B5EF4-FFF2-40B4-BE49-F238E27FC236}">
                <a16:creationId xmlns:a16="http://schemas.microsoft.com/office/drawing/2014/main" id="{250879BC-7CB6-ED4C-A2EA-D72C308A857A}"/>
              </a:ext>
            </a:extLst>
          </p:cNvPr>
          <p:cNvCxnSpPr>
            <a:cxnSpLocks/>
            <a:endCxn id="31" idx="0"/>
          </p:cNvCxnSpPr>
          <p:nvPr/>
        </p:nvCxnSpPr>
        <p:spPr>
          <a:xfrm>
            <a:off x="3619330" y="3827943"/>
            <a:ext cx="601957" cy="165399"/>
          </a:xfrm>
          <a:prstGeom prst="curvedConnector2">
            <a:avLst/>
          </a:prstGeom>
        </p:spPr>
        <p:style>
          <a:lnRef idx="3">
            <a:schemeClr val="accent6"/>
          </a:lnRef>
          <a:fillRef idx="0">
            <a:schemeClr val="accent6"/>
          </a:fillRef>
          <a:effectRef idx="2">
            <a:schemeClr val="accent6"/>
          </a:effectRef>
          <a:fontRef idx="minor">
            <a:schemeClr val="tx1"/>
          </a:fontRef>
        </p:style>
      </p:cxnSp>
      <p:cxnSp>
        <p:nvCxnSpPr>
          <p:cNvPr id="53" name="Curved Connector 52">
            <a:extLst>
              <a:ext uri="{FF2B5EF4-FFF2-40B4-BE49-F238E27FC236}">
                <a16:creationId xmlns:a16="http://schemas.microsoft.com/office/drawing/2014/main" id="{8459C6DB-7654-7C46-8D9F-5D59E0B62745}"/>
              </a:ext>
            </a:extLst>
          </p:cNvPr>
          <p:cNvCxnSpPr>
            <a:cxnSpLocks/>
            <a:stCxn id="31" idx="2"/>
            <a:endCxn id="47" idx="3"/>
          </p:cNvCxnSpPr>
          <p:nvPr/>
        </p:nvCxnSpPr>
        <p:spPr>
          <a:xfrm rot="16200000" flipH="1">
            <a:off x="4107141" y="4753818"/>
            <a:ext cx="689901" cy="461609"/>
          </a:xfrm>
          <a:prstGeom prst="curvedConnector4">
            <a:avLst>
              <a:gd name="adj1" fmla="val 19887"/>
              <a:gd name="adj2" fmla="val 239601"/>
            </a:avLst>
          </a:prstGeom>
        </p:spPr>
        <p:style>
          <a:lnRef idx="3">
            <a:schemeClr val="accent6"/>
          </a:lnRef>
          <a:fillRef idx="0">
            <a:schemeClr val="accent6"/>
          </a:fillRef>
          <a:effectRef idx="2">
            <a:schemeClr val="accent6"/>
          </a:effectRef>
          <a:fontRef idx="minor">
            <a:schemeClr val="tx1"/>
          </a:fontRef>
        </p:style>
      </p:cxnSp>
      <p:sp>
        <p:nvSpPr>
          <p:cNvPr id="67" name="Rectangle 66">
            <a:extLst>
              <a:ext uri="{FF2B5EF4-FFF2-40B4-BE49-F238E27FC236}">
                <a16:creationId xmlns:a16="http://schemas.microsoft.com/office/drawing/2014/main" id="{0FE04805-9E86-D44F-8C9C-26DBDCC5E6E4}"/>
              </a:ext>
            </a:extLst>
          </p:cNvPr>
          <p:cNvSpPr/>
          <p:nvPr/>
        </p:nvSpPr>
        <p:spPr>
          <a:xfrm>
            <a:off x="5860415" y="5201980"/>
            <a:ext cx="2910325" cy="584775"/>
          </a:xfrm>
          <a:prstGeom prst="rect">
            <a:avLst/>
          </a:prstGeom>
        </p:spPr>
        <p:txBody>
          <a:bodyPr wrap="square">
            <a:spAutoFit/>
          </a:bodyPr>
          <a:lstStyle/>
          <a:p>
            <a:r>
              <a:rPr lang="en-GB" sz="1600" dirty="0">
                <a:latin typeface="Helvetica Light" panose="020B0403020202020204" pitchFamily="34" charset="0"/>
              </a:rPr>
              <a:t>Guiding implementation and adaptation</a:t>
            </a:r>
          </a:p>
        </p:txBody>
      </p:sp>
      <p:cxnSp>
        <p:nvCxnSpPr>
          <p:cNvPr id="68" name="Curved Connector 67">
            <a:extLst>
              <a:ext uri="{FF2B5EF4-FFF2-40B4-BE49-F238E27FC236}">
                <a16:creationId xmlns:a16="http://schemas.microsoft.com/office/drawing/2014/main" id="{447CD938-A700-234D-88F6-75D775CF2F83}"/>
              </a:ext>
            </a:extLst>
          </p:cNvPr>
          <p:cNvCxnSpPr>
            <a:cxnSpLocks/>
            <a:stCxn id="67" idx="2"/>
            <a:endCxn id="6" idx="0"/>
          </p:cNvCxnSpPr>
          <p:nvPr/>
        </p:nvCxnSpPr>
        <p:spPr>
          <a:xfrm rot="16200000" flipH="1">
            <a:off x="7635276" y="5467056"/>
            <a:ext cx="228595" cy="867991"/>
          </a:xfrm>
          <a:prstGeom prst="curvedConnector3">
            <a:avLst>
              <a:gd name="adj1" fmla="val 50000"/>
            </a:avLst>
          </a:prstGeom>
        </p:spPr>
        <p:style>
          <a:lnRef idx="3">
            <a:schemeClr val="accent6"/>
          </a:lnRef>
          <a:fillRef idx="0">
            <a:schemeClr val="accent6"/>
          </a:fillRef>
          <a:effectRef idx="2">
            <a:schemeClr val="accent6"/>
          </a:effectRef>
          <a:fontRef idx="minor">
            <a:schemeClr val="tx1"/>
          </a:fontRef>
        </p:style>
      </p:cxnSp>
      <p:sp>
        <p:nvSpPr>
          <p:cNvPr id="71" name="Rectangle 70">
            <a:extLst>
              <a:ext uri="{FF2B5EF4-FFF2-40B4-BE49-F238E27FC236}">
                <a16:creationId xmlns:a16="http://schemas.microsoft.com/office/drawing/2014/main" id="{0351A065-02D7-6640-84BE-FC5C0891796E}"/>
              </a:ext>
            </a:extLst>
          </p:cNvPr>
          <p:cNvSpPr/>
          <p:nvPr/>
        </p:nvSpPr>
        <p:spPr>
          <a:xfrm>
            <a:off x="4982996" y="6269497"/>
            <a:ext cx="2275054" cy="584775"/>
          </a:xfrm>
          <a:prstGeom prst="rect">
            <a:avLst/>
          </a:prstGeom>
        </p:spPr>
        <p:txBody>
          <a:bodyPr wrap="square">
            <a:spAutoFit/>
          </a:bodyPr>
          <a:lstStyle/>
          <a:p>
            <a:r>
              <a:rPr lang="en-GB" sz="1600" dirty="0">
                <a:latin typeface="Helvetica Light" panose="020B0403020202020204" pitchFamily="34" charset="0"/>
              </a:rPr>
              <a:t>Monitoring, evaluation &amp; learning</a:t>
            </a:r>
          </a:p>
        </p:txBody>
      </p:sp>
      <p:cxnSp>
        <p:nvCxnSpPr>
          <p:cNvPr id="78" name="Curved Connector 77">
            <a:extLst>
              <a:ext uri="{FF2B5EF4-FFF2-40B4-BE49-F238E27FC236}">
                <a16:creationId xmlns:a16="http://schemas.microsoft.com/office/drawing/2014/main" id="{E7D7F709-FDCF-574D-9BE1-DA751035010D}"/>
              </a:ext>
            </a:extLst>
          </p:cNvPr>
          <p:cNvCxnSpPr>
            <a:cxnSpLocks/>
            <a:stCxn id="6" idx="2"/>
            <a:endCxn id="71" idx="3"/>
          </p:cNvCxnSpPr>
          <p:nvPr/>
        </p:nvCxnSpPr>
        <p:spPr>
          <a:xfrm rot="5400000">
            <a:off x="7647598" y="6025913"/>
            <a:ext cx="146425" cy="925519"/>
          </a:xfrm>
          <a:prstGeom prst="curvedConnector2">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20631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par>
                                <p:cTn id="38" presetID="9"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dissolv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dissolve">
                                      <p:cBhvr>
                                        <p:cTn id="50" dur="500"/>
                                        <p:tgtEl>
                                          <p:spTgt spid="46"/>
                                        </p:tgtEl>
                                      </p:cBhvr>
                                    </p:animEffect>
                                  </p:childTnLst>
                                </p:cTn>
                              </p:par>
                              <p:par>
                                <p:cTn id="51" presetID="9"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dissolve">
                                      <p:cBhvr>
                                        <p:cTn id="53" dur="500"/>
                                        <p:tgtEl>
                                          <p:spTgt spid="4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dissolve">
                                      <p:cBhvr>
                                        <p:cTn id="56" dur="500"/>
                                        <p:tgtEl>
                                          <p:spTgt spid="47"/>
                                        </p:tgtEl>
                                      </p:cBhvr>
                                    </p:animEffect>
                                  </p:childTnLst>
                                </p:cTn>
                              </p:par>
                              <p:par>
                                <p:cTn id="57" presetID="9"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dissolve">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dissolv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dissolve">
                                      <p:cBhvr>
                                        <p:cTn id="69" dur="500"/>
                                        <p:tgtEl>
                                          <p:spTgt spid="11"/>
                                        </p:tgtEl>
                                      </p:cBhvr>
                                    </p:animEffect>
                                  </p:childTnLst>
                                </p:cTn>
                              </p:par>
                              <p:par>
                                <p:cTn id="70" presetID="9"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ssolve">
                                      <p:cBhvr>
                                        <p:cTn id="72" dur="500"/>
                                        <p:tgtEl>
                                          <p:spTgt spid="33"/>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par>
                                <p:cTn id="76" presetID="9"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dissolve">
                                      <p:cBhvr>
                                        <p:cTn id="78" dur="5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dissolve">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67"/>
                                        </p:tgtEl>
                                        <p:attrNameLst>
                                          <p:attrName>style.visibility</p:attrName>
                                        </p:attrNameLst>
                                      </p:cBhvr>
                                      <p:to>
                                        <p:strVal val="visible"/>
                                      </p:to>
                                    </p:set>
                                    <p:animEffect transition="in" filter="dissolve">
                                      <p:cBhvr>
                                        <p:cTn id="88" dur="500"/>
                                        <p:tgtEl>
                                          <p:spTgt spid="67"/>
                                        </p:tgtEl>
                                      </p:cBhvr>
                                    </p:animEffect>
                                  </p:childTnLst>
                                </p:cTn>
                              </p:par>
                              <p:par>
                                <p:cTn id="89" presetID="9" presetClass="entr" presetSubtype="0" fill="hold" nodeType="with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dissolve">
                                      <p:cBhvr>
                                        <p:cTn id="91" dur="500"/>
                                        <p:tgtEl>
                                          <p:spTgt spid="68"/>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dissolve">
                                      <p:cBhvr>
                                        <p:cTn id="94" dur="500"/>
                                        <p:tgtEl>
                                          <p:spTgt spid="71"/>
                                        </p:tgtEl>
                                      </p:cBhvr>
                                    </p:animEffect>
                                  </p:childTnLst>
                                </p:cTn>
                              </p:par>
                              <p:par>
                                <p:cTn id="95" presetID="9" presetClass="entr" presetSubtype="0" fill="hold"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dissolve">
                                      <p:cBhvr>
                                        <p:cTn id="9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0" grpId="0"/>
      <p:bldP spid="11" grpId="0"/>
      <p:bldP spid="12" grpId="0" animBg="1"/>
      <p:bldP spid="13" grpId="0"/>
      <p:bldP spid="22" grpId="0"/>
      <p:bldP spid="31" grpId="0" animBg="1"/>
      <p:bldP spid="32" grpId="0"/>
      <p:bldP spid="46" grpId="0"/>
      <p:bldP spid="47" grpId="0"/>
      <p:bldP spid="67" grpId="0"/>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DA77F4-75C4-FA45-813F-34AAAD823231}"/>
              </a:ext>
            </a:extLst>
          </p:cNvPr>
          <p:cNvPicPr>
            <a:picLocks noGrp="1"/>
          </p:cNvPicPr>
          <p:nvPr>
            <p:ph idx="1"/>
          </p:nvPr>
        </p:nvPicPr>
        <p:blipFill>
          <a:blip r:embed="rId3" cstate="print">
            <a:extLst>
              <a:ext uri="{28A0092B-C50C-407E-A947-70E740481C1C}">
                <a14:useLocalDpi xmlns:a14="http://schemas.microsoft.com/office/drawing/2010/main"/>
              </a:ext>
            </a:extLst>
          </a:blip>
          <a:stretch>
            <a:fillRect/>
          </a:stretch>
        </p:blipFill>
        <p:spPr>
          <a:xfrm>
            <a:off x="658368" y="694944"/>
            <a:ext cx="8010144" cy="5760720"/>
          </a:xfrm>
          <a:prstGeom prst="rect">
            <a:avLst/>
          </a:prstGeom>
        </p:spPr>
      </p:pic>
    </p:spTree>
    <p:extLst>
      <p:ext uri="{BB962C8B-B14F-4D97-AF65-F5344CB8AC3E}">
        <p14:creationId xmlns:p14="http://schemas.microsoft.com/office/powerpoint/2010/main" val="94174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1545" y="4045220"/>
            <a:ext cx="7429500" cy="2369880"/>
          </a:xfrm>
          <a:prstGeom prst="rect">
            <a:avLst/>
          </a:prstGeom>
          <a:noFill/>
        </p:spPr>
        <p:txBody>
          <a:bodyPr wrap="square" rtlCol="0">
            <a:spAutoFit/>
          </a:bodyPr>
          <a:lstStyle/>
          <a:p>
            <a:pPr algn="ctr" defTabSz="685800">
              <a:defRPr/>
            </a:pPr>
            <a:r>
              <a:rPr lang="en-GB" sz="2800" dirty="0">
                <a:latin typeface="Helvetica Light" panose="020B0403020202020204" pitchFamily="34" charset="0"/>
              </a:rPr>
              <a:t>Theory of Change Essentials</a:t>
            </a:r>
          </a:p>
          <a:p>
            <a:pPr algn="ctr"/>
            <a:r>
              <a:rPr lang="en-GB" dirty="0">
                <a:latin typeface="Helvetica Light" panose="020B0403020202020204" pitchFamily="34" charset="0"/>
              </a:rPr>
              <a:t>Isabel Vogel</a:t>
            </a:r>
          </a:p>
          <a:p>
            <a:pPr algn="ctr"/>
            <a:r>
              <a:rPr lang="en-GB" dirty="0">
                <a:latin typeface="Helvetica Light" panose="020B0403020202020204" pitchFamily="34" charset="0"/>
                <a:hlinkClick r:id="rId3"/>
              </a:rPr>
              <a:t>info@isabelvogel.co.uk</a:t>
            </a:r>
            <a:endParaRPr lang="en-GB" dirty="0">
              <a:latin typeface="Helvetica Light" panose="020B0403020202020204" pitchFamily="34" charset="0"/>
            </a:endParaRPr>
          </a:p>
          <a:p>
            <a:pPr algn="ctr"/>
            <a:endParaRPr lang="en-GB" dirty="0">
              <a:latin typeface="Helvetica Light" panose="020B0403020202020204" pitchFamily="34" charset="0"/>
            </a:endParaRPr>
          </a:p>
          <a:p>
            <a:pPr algn="ctr"/>
            <a:r>
              <a:rPr lang="en-GB" dirty="0">
                <a:latin typeface="Helvetica Light" panose="020B0403020202020204" pitchFamily="34" charset="0"/>
              </a:rPr>
              <a:t>10 March 2020</a:t>
            </a:r>
          </a:p>
          <a:p>
            <a:pPr defTabSz="685800">
              <a:defRPr/>
            </a:pPr>
            <a:endParaRPr lang="en-GB" sz="2400" dirty="0">
              <a:solidFill>
                <a:srgbClr val="203E82"/>
              </a:solidFill>
              <a:latin typeface="Helvetica Light" panose="020B0403020202020204" pitchFamily="34" charset="0"/>
              <a:cs typeface="Arial" panose="020B0604020202020204" pitchFamily="34" charset="0"/>
            </a:endParaRPr>
          </a:p>
          <a:p>
            <a:pPr defTabSz="685800">
              <a:defRPr/>
            </a:pPr>
            <a:endParaRPr lang="en-GB" sz="2400" dirty="0">
              <a:solidFill>
                <a:srgbClr val="203E82"/>
              </a:solidFill>
              <a:latin typeface="Helvetica Light" panose="020B0403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4330" y="1104591"/>
            <a:ext cx="4692015" cy="2232617"/>
          </a:xfrm>
          <a:prstGeom prst="rect">
            <a:avLst/>
          </a:prstGeom>
        </p:spPr>
      </p:pic>
      <p:sp>
        <p:nvSpPr>
          <p:cNvPr id="6" name="Slide Number Placeholder 5"/>
          <p:cNvSpPr>
            <a:spLocks noGrp="1"/>
          </p:cNvSpPr>
          <p:nvPr>
            <p:ph type="sldNum" sz="quarter" idx="12"/>
          </p:nvPr>
        </p:nvSpPr>
        <p:spPr/>
        <p:txBody>
          <a:bodyPr/>
          <a:lstStyle/>
          <a:p>
            <a:fld id="{757F3585-8578-4D39-84D8-70DBD79BE910}" type="slidenum">
              <a:rPr lang="en-GB" smtClean="0"/>
              <a:t>2</a:t>
            </a:fld>
            <a:endParaRPr lang="en-GB"/>
          </a:p>
        </p:txBody>
      </p:sp>
      <p:sp>
        <p:nvSpPr>
          <p:cNvPr id="2" name="Footer Placeholder 1"/>
          <p:cNvSpPr>
            <a:spLocks noGrp="1"/>
          </p:cNvSpPr>
          <p:nvPr>
            <p:ph type="ftr" sz="quarter" idx="11"/>
          </p:nvPr>
        </p:nvSpPr>
        <p:spPr/>
        <p:txBody>
          <a:bodyPr/>
          <a:lstStyle/>
          <a:p>
            <a:r>
              <a:rPr lang="en-GB" sz="1050" b="1" dirty="0">
                <a:solidFill>
                  <a:srgbClr val="243E8C"/>
                </a:solidFill>
                <a:latin typeface="Lato Light" panose="020F0302020204030203" pitchFamily="34" charset="0"/>
              </a:rPr>
              <a:t>www.intdevalliance.scot</a:t>
            </a:r>
          </a:p>
        </p:txBody>
      </p:sp>
    </p:spTree>
    <p:extLst>
      <p:ext uri="{BB962C8B-B14F-4D97-AF65-F5344CB8AC3E}">
        <p14:creationId xmlns:p14="http://schemas.microsoft.com/office/powerpoint/2010/main" val="3062703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1BDC08-574B-DA49-AC0A-9079E248CD83}"/>
              </a:ext>
            </a:extLst>
          </p:cNvPr>
          <p:cNvSpPr txBox="1"/>
          <p:nvPr/>
        </p:nvSpPr>
        <p:spPr>
          <a:xfrm>
            <a:off x="2235994" y="1151571"/>
            <a:ext cx="5120640" cy="646331"/>
          </a:xfrm>
          <a:prstGeom prst="rect">
            <a:avLst/>
          </a:prstGeom>
          <a:noFill/>
        </p:spPr>
        <p:txBody>
          <a:bodyPr wrap="square" rtlCol="0">
            <a:spAutoFit/>
          </a:bodyPr>
          <a:lstStyle/>
          <a:p>
            <a:r>
              <a:rPr lang="en-GB" sz="3600" dirty="0">
                <a:latin typeface="Helvetica Light" panose="020B0403020202020204" pitchFamily="34" charset="0"/>
              </a:rPr>
              <a:t>Thank you for listening!</a:t>
            </a:r>
          </a:p>
        </p:txBody>
      </p:sp>
      <p:pic>
        <p:nvPicPr>
          <p:cNvPr id="5" name="Picture 4" descr="ideation.jpg">
            <a:extLst>
              <a:ext uri="{FF2B5EF4-FFF2-40B4-BE49-F238E27FC236}">
                <a16:creationId xmlns:a16="http://schemas.microsoft.com/office/drawing/2014/main" id="{F21E278D-1D93-1744-9E49-B0902743E7C2}"/>
              </a:ext>
            </a:extLst>
          </p:cNvPr>
          <p:cNvPicPr>
            <a:picLocks noChangeAspect="1"/>
          </p:cNvPicPr>
          <p:nvPr/>
        </p:nvPicPr>
        <p:blipFill rotWithShape="1">
          <a:blip r:embed="rId3">
            <a:extLst>
              <a:ext uri="{28A0092B-C50C-407E-A947-70E740481C1C}">
                <a14:useLocalDpi xmlns:a14="http://schemas.microsoft.com/office/drawing/2010/main"/>
              </a:ext>
            </a:extLst>
          </a:blip>
          <a:srcRect l="6098" t="13236" r="10882" b="14840"/>
          <a:stretch/>
        </p:blipFill>
        <p:spPr>
          <a:xfrm>
            <a:off x="2235994" y="2654143"/>
            <a:ext cx="4160268" cy="2717957"/>
          </a:xfrm>
          <a:prstGeom prst="rect">
            <a:avLst/>
          </a:prstGeom>
        </p:spPr>
      </p:pic>
    </p:spTree>
    <p:extLst>
      <p:ext uri="{BB962C8B-B14F-4D97-AF65-F5344CB8AC3E}">
        <p14:creationId xmlns:p14="http://schemas.microsoft.com/office/powerpoint/2010/main" val="2108332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152856"/>
            <a:ext cx="7715250" cy="843188"/>
          </a:xfrm>
        </p:spPr>
        <p:txBody>
          <a:bodyPr>
            <a:normAutofit/>
          </a:bodyPr>
          <a:lstStyle/>
          <a:p>
            <a:r>
              <a:rPr lang="en-US" sz="3600" dirty="0"/>
              <a:t>Resources and acknowledgements</a:t>
            </a:r>
          </a:p>
        </p:txBody>
      </p:sp>
      <p:sp>
        <p:nvSpPr>
          <p:cNvPr id="3" name="Content Placeholder 2"/>
          <p:cNvSpPr>
            <a:spLocks noGrp="1"/>
          </p:cNvSpPr>
          <p:nvPr>
            <p:ph idx="1"/>
          </p:nvPr>
        </p:nvSpPr>
        <p:spPr>
          <a:xfrm>
            <a:off x="244929" y="849086"/>
            <a:ext cx="8270422" cy="6335485"/>
          </a:xfrm>
        </p:spPr>
        <p:txBody>
          <a:bodyPr>
            <a:normAutofit lnSpcReduction="10000"/>
          </a:bodyPr>
          <a:lstStyle/>
          <a:p>
            <a:pPr marL="0" indent="0">
              <a:lnSpc>
                <a:spcPct val="140000"/>
              </a:lnSpc>
              <a:buNone/>
            </a:pPr>
            <a:r>
              <a:rPr lang="en-US" sz="1400" dirty="0"/>
              <a:t>This presentation builds on work produced collaboratively by Isabel Vogel, Irene </a:t>
            </a:r>
            <a:r>
              <a:rPr lang="en-US" sz="1400" dirty="0" err="1"/>
              <a:t>Guijt</a:t>
            </a:r>
            <a:r>
              <a:rPr lang="en-US" sz="1400" dirty="0"/>
              <a:t> (Learning by Design), </a:t>
            </a:r>
            <a:r>
              <a:rPr lang="en-US" sz="1400" dirty="0" err="1"/>
              <a:t>Marjan</a:t>
            </a:r>
            <a:r>
              <a:rPr lang="en-US" sz="1400" dirty="0"/>
              <a:t> Van </a:t>
            </a:r>
            <a:r>
              <a:rPr lang="en-US" sz="1400" dirty="0" err="1"/>
              <a:t>Es</a:t>
            </a:r>
            <a:r>
              <a:rPr lang="en-US" sz="1400" dirty="0"/>
              <a:t> (</a:t>
            </a:r>
            <a:r>
              <a:rPr lang="en-US" sz="1400" dirty="0" err="1"/>
              <a:t>Hivos</a:t>
            </a:r>
            <a:r>
              <a:rPr lang="en-US" sz="1400" dirty="0"/>
              <a:t>) and Maureen </a:t>
            </a:r>
            <a:r>
              <a:rPr lang="en-US" sz="1400" dirty="0" err="1"/>
              <a:t>O’Flynn</a:t>
            </a:r>
            <a:r>
              <a:rPr lang="en-US" sz="1400" dirty="0"/>
              <a:t> (independent consultant).</a:t>
            </a:r>
          </a:p>
          <a:p>
            <a:pPr marL="0" indent="0">
              <a:lnSpc>
                <a:spcPct val="140000"/>
              </a:lnSpc>
              <a:buNone/>
            </a:pPr>
            <a:r>
              <a:rPr lang="en-US" sz="1400" dirty="0"/>
              <a:t>Please contact Isabel Vogel </a:t>
            </a:r>
            <a:r>
              <a:rPr lang="en-US" sz="1400" dirty="0">
                <a:solidFill>
                  <a:schemeClr val="accent6">
                    <a:lumMod val="75000"/>
                  </a:schemeClr>
                </a:solidFill>
                <a:hlinkClick r:id="rId3">
                  <a:extLst>
                    <a:ext uri="{A12FA001-AC4F-418D-AE19-62706E023703}">
                      <ahyp:hlinkClr xmlns:ahyp="http://schemas.microsoft.com/office/drawing/2018/hyperlinkcolor" xmlns="" val="tx"/>
                    </a:ext>
                  </a:extLst>
                </a:hlinkClick>
              </a:rPr>
              <a:t>info@isabelvogel.co.uk</a:t>
            </a:r>
            <a:r>
              <a:rPr lang="en-US" sz="1400" dirty="0">
                <a:solidFill>
                  <a:schemeClr val="accent6">
                    <a:lumMod val="75000"/>
                  </a:schemeClr>
                </a:solidFill>
              </a:rPr>
              <a:t> if </a:t>
            </a:r>
            <a:r>
              <a:rPr lang="en-US" sz="1400" dirty="0"/>
              <a:t>you wish to reproduce any of it.</a:t>
            </a:r>
          </a:p>
          <a:p>
            <a:pPr marL="0" indent="0">
              <a:lnSpc>
                <a:spcPct val="40000"/>
              </a:lnSpc>
              <a:buNone/>
            </a:pPr>
            <a:endParaRPr lang="en-US" sz="1400" dirty="0"/>
          </a:p>
          <a:p>
            <a:pPr marL="0" indent="0">
              <a:buNone/>
            </a:pPr>
            <a:r>
              <a:rPr lang="en-US" sz="1400" b="1" dirty="0">
                <a:solidFill>
                  <a:schemeClr val="accent6">
                    <a:lumMod val="75000"/>
                  </a:schemeClr>
                </a:solidFill>
              </a:rPr>
              <a:t>Further reading:</a:t>
            </a:r>
          </a:p>
          <a:p>
            <a:pPr marL="0" indent="0">
              <a:buNone/>
            </a:pPr>
            <a:r>
              <a:rPr lang="en-US" sz="1400" dirty="0" err="1"/>
              <a:t>Hivos</a:t>
            </a:r>
            <a:r>
              <a:rPr lang="en-US" sz="1400" dirty="0"/>
              <a:t> Theory of Change Thinking in Practice: A Stepwise Approach, Van </a:t>
            </a:r>
            <a:r>
              <a:rPr lang="en-US" sz="1400" dirty="0" err="1"/>
              <a:t>Es</a:t>
            </a:r>
            <a:r>
              <a:rPr lang="en-US" sz="1400" dirty="0"/>
              <a:t>, M. I. </a:t>
            </a:r>
            <a:r>
              <a:rPr lang="en-US" sz="1400" dirty="0" err="1"/>
              <a:t>Guijt</a:t>
            </a:r>
            <a:r>
              <a:rPr lang="en-US" sz="1400" dirty="0"/>
              <a:t>, I. Vogel, (2015)</a:t>
            </a:r>
          </a:p>
          <a:p>
            <a:pPr marL="0" indent="0">
              <a:buNone/>
            </a:pPr>
            <a:r>
              <a:rPr lang="en-US" sz="1400" dirty="0">
                <a:solidFill>
                  <a:schemeClr val="accent6">
                    <a:lumMod val="75000"/>
                  </a:schemeClr>
                </a:solidFill>
                <a:hlinkClick r:id="rId4">
                  <a:extLst>
                    <a:ext uri="{A12FA001-AC4F-418D-AE19-62706E023703}">
                      <ahyp:hlinkClr xmlns:ahyp="http://schemas.microsoft.com/office/drawing/2018/hyperlinkcolor" xmlns="" val="tx"/>
                    </a:ext>
                  </a:extLst>
                </a:hlinkClick>
              </a:rPr>
              <a:t>https://knowledge.hivos.org/theory-change-guidelines</a:t>
            </a:r>
            <a:endParaRPr lang="en-US" sz="1400" dirty="0">
              <a:solidFill>
                <a:schemeClr val="accent6">
                  <a:lumMod val="75000"/>
                </a:schemeClr>
              </a:solidFill>
            </a:endParaRPr>
          </a:p>
          <a:p>
            <a:pPr marL="0" indent="0">
              <a:buNone/>
            </a:pPr>
            <a:endParaRPr lang="en-US" sz="1400" dirty="0"/>
          </a:p>
          <a:p>
            <a:pPr marL="0" indent="0">
              <a:buNone/>
            </a:pPr>
            <a:r>
              <a:rPr lang="en-US" sz="1400" dirty="0"/>
              <a:t>Theory of Change for </a:t>
            </a:r>
            <a:r>
              <a:rPr lang="en-US" sz="1400" dirty="0" err="1"/>
              <a:t>Organisations</a:t>
            </a:r>
            <a:r>
              <a:rPr lang="en-US" sz="1400" dirty="0"/>
              <a:t>, A. </a:t>
            </a:r>
            <a:r>
              <a:rPr lang="en-US" sz="1400" dirty="0" err="1"/>
              <a:t>Kellet</a:t>
            </a:r>
            <a:r>
              <a:rPr lang="en-US" sz="1400" dirty="0"/>
              <a:t> (2017)</a:t>
            </a:r>
          </a:p>
          <a:p>
            <a:pPr marL="0" indent="0">
              <a:buNone/>
            </a:pPr>
            <a:r>
              <a:rPr lang="en-US" sz="1400" dirty="0">
                <a:solidFill>
                  <a:schemeClr val="accent6">
                    <a:lumMod val="75000"/>
                  </a:schemeClr>
                </a:solidFill>
                <a:hlinkClick r:id="rId5">
                  <a:extLst>
                    <a:ext uri="{A12FA001-AC4F-418D-AE19-62706E023703}">
                      <ahyp:hlinkClr xmlns:ahyp="http://schemas.microsoft.com/office/drawing/2018/hyperlinkcolor" xmlns="" val="tx"/>
                    </a:ext>
                  </a:extLst>
                </a:hlinkClick>
              </a:rPr>
              <a:t>https://www.bond.org.uk/sites/default/files/resource-documents/organisational_theory_of_change_bond_10.pdf</a:t>
            </a:r>
            <a:endParaRPr lang="en-US" sz="1400" dirty="0">
              <a:solidFill>
                <a:schemeClr val="accent6">
                  <a:lumMod val="75000"/>
                </a:schemeClr>
              </a:solidFill>
            </a:endParaRPr>
          </a:p>
          <a:p>
            <a:pPr marL="0" indent="0">
              <a:buNone/>
            </a:pPr>
            <a:endParaRPr lang="en-US" sz="1400" dirty="0">
              <a:solidFill>
                <a:schemeClr val="accent6">
                  <a:lumMod val="75000"/>
                </a:schemeClr>
              </a:solidFill>
            </a:endParaRPr>
          </a:p>
          <a:p>
            <a:pPr marL="0" indent="0">
              <a:buNone/>
            </a:pPr>
            <a:r>
              <a:rPr lang="en-US" sz="1400" dirty="0"/>
              <a:t>Review of the use of Theory of Change in international development, DFID, I. Vogel, I (2012), </a:t>
            </a:r>
            <a:r>
              <a:rPr lang="en-US" sz="1400" dirty="0">
                <a:solidFill>
                  <a:schemeClr val="accent6">
                    <a:lumMod val="75000"/>
                  </a:schemeClr>
                </a:solidFill>
                <a:hlinkClick r:id="rId6">
                  <a:extLst>
                    <a:ext uri="{A12FA001-AC4F-418D-AE19-62706E023703}">
                      <ahyp:hlinkClr xmlns:ahyp="http://schemas.microsoft.com/office/drawing/2018/hyperlinkcolor" xmlns="" val="tx"/>
                    </a:ext>
                  </a:extLst>
                </a:hlinkClick>
              </a:rPr>
              <a:t>https://www.gov.uk/government/news/dfid-research-review-of-the-use-of-theory-of-change-in-international-development</a:t>
            </a:r>
            <a:endParaRPr lang="en-US" sz="1400" dirty="0">
              <a:solidFill>
                <a:schemeClr val="accent6">
                  <a:lumMod val="75000"/>
                </a:schemeClr>
              </a:solidFill>
            </a:endParaRPr>
          </a:p>
          <a:p>
            <a:pPr marL="0" indent="0">
              <a:buNone/>
            </a:pPr>
            <a:endParaRPr lang="en-US" sz="1400" dirty="0"/>
          </a:p>
          <a:p>
            <a:pPr marL="0" indent="0">
              <a:buNone/>
            </a:pPr>
            <a:r>
              <a:rPr lang="en-GB" sz="1400" dirty="0"/>
              <a:t>ESPA Guide for Researchers to Working with ToC, Vogel, I. (2011)</a:t>
            </a:r>
          </a:p>
          <a:p>
            <a:pPr marL="0" indent="0">
              <a:buNone/>
            </a:pPr>
            <a:r>
              <a:rPr lang="en-GB" sz="1400" dirty="0">
                <a:solidFill>
                  <a:schemeClr val="accent6">
                    <a:lumMod val="75000"/>
                  </a:schemeClr>
                </a:solidFill>
                <a:hlinkClick r:id="rId7">
                  <a:extLst>
                    <a:ext uri="{A12FA001-AC4F-418D-AE19-62706E023703}">
                      <ahyp:hlinkClr xmlns:ahyp="http://schemas.microsoft.com/office/drawing/2018/hyperlinkcolor" xmlns="" val="tx"/>
                    </a:ext>
                  </a:extLst>
                </a:hlinkClick>
              </a:rPr>
              <a:t>http://www.espa.ac.uk/files/espa/ESPA-Theory-of-Change-Manual-FINAL.pdf</a:t>
            </a:r>
            <a:endParaRPr lang="en-GB" sz="1400" dirty="0">
              <a:solidFill>
                <a:schemeClr val="accent6">
                  <a:lumMod val="75000"/>
                </a:schemeClr>
              </a:solidFill>
            </a:endParaRPr>
          </a:p>
          <a:p>
            <a:pPr marL="0" indent="0">
              <a:buNone/>
            </a:pPr>
            <a:endParaRPr lang="en-GB" sz="1400" dirty="0">
              <a:solidFill>
                <a:srgbClr val="558ED5"/>
              </a:solidFill>
            </a:endParaRPr>
          </a:p>
          <a:p>
            <a:pPr marL="0" indent="0">
              <a:buNone/>
            </a:pPr>
            <a:r>
              <a:rPr lang="en-GB" sz="1400" dirty="0"/>
              <a:t>Theory of Change, A Guide for Small and Diaspora NGOs, C. James (2010) </a:t>
            </a:r>
            <a:endParaRPr lang="en-GB" sz="1400" dirty="0">
              <a:solidFill>
                <a:srgbClr val="558ED5"/>
              </a:solidFill>
            </a:endParaRPr>
          </a:p>
          <a:p>
            <a:pPr marL="0" indent="0">
              <a:buNone/>
            </a:pPr>
            <a:r>
              <a:rPr lang="en-GB" sz="1400" u="sng" dirty="0">
                <a:solidFill>
                  <a:schemeClr val="accent6">
                    <a:lumMod val="75000"/>
                  </a:schemeClr>
                </a:solidFill>
              </a:rPr>
              <a:t>https://</a:t>
            </a:r>
            <a:r>
              <a:rPr lang="en-GB" sz="1400" u="sng" dirty="0" err="1">
                <a:solidFill>
                  <a:schemeClr val="accent6">
                    <a:lumMod val="75000"/>
                  </a:schemeClr>
                </a:solidFill>
              </a:rPr>
              <a:t>www.intrac.org</a:t>
            </a:r>
            <a:r>
              <a:rPr lang="en-GB" sz="1400" u="sng" dirty="0">
                <a:solidFill>
                  <a:schemeClr val="accent6">
                    <a:lumMod val="75000"/>
                  </a:schemeClr>
                </a:solidFill>
              </a:rPr>
              <a:t>/resources/theory-change-guide-small-diaspora-</a:t>
            </a:r>
            <a:r>
              <a:rPr lang="en-GB" sz="1400" u="sng" dirty="0" err="1">
                <a:solidFill>
                  <a:schemeClr val="accent6">
                    <a:lumMod val="75000"/>
                  </a:schemeClr>
                </a:solidFill>
              </a:rPr>
              <a:t>ngos</a:t>
            </a:r>
            <a:r>
              <a:rPr lang="en-GB" sz="1400" u="sng" dirty="0">
                <a:solidFill>
                  <a:schemeClr val="accent6">
                    <a:lumMod val="75000"/>
                  </a:schemeClr>
                </a:solidFill>
              </a:rPr>
              <a:t>/</a:t>
            </a:r>
          </a:p>
          <a:p>
            <a:pPr marL="0" indent="0">
              <a:buNone/>
            </a:pPr>
            <a:endParaRPr lang="en-GB" sz="1400" u="sng" dirty="0"/>
          </a:p>
          <a:p>
            <a:pPr marL="0" indent="0">
              <a:buNone/>
            </a:pPr>
            <a:endParaRPr lang="en-US" sz="1400" dirty="0"/>
          </a:p>
          <a:p>
            <a:pPr marL="0" indent="0">
              <a:buNone/>
            </a:pPr>
            <a:endParaRPr lang="en-US" sz="1400" dirty="0"/>
          </a:p>
        </p:txBody>
      </p:sp>
    </p:spTree>
    <p:extLst>
      <p:ext uri="{BB962C8B-B14F-4D97-AF65-F5344CB8AC3E}">
        <p14:creationId xmlns:p14="http://schemas.microsoft.com/office/powerpoint/2010/main" val="1680080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7F3585-8578-4D39-84D8-70DBD79BE910}" type="slidenum">
              <a:rPr lang="en-GB" smtClean="0"/>
              <a:t>22</a:t>
            </a:fld>
            <a:endParaRPr lang="en-GB"/>
          </a:p>
        </p:txBody>
      </p:sp>
      <p:sp>
        <p:nvSpPr>
          <p:cNvPr id="2" name="Footer Placeholder 1"/>
          <p:cNvSpPr>
            <a:spLocks noGrp="1"/>
          </p:cNvSpPr>
          <p:nvPr>
            <p:ph type="ftr" sz="quarter" idx="11"/>
          </p:nvPr>
        </p:nvSpPr>
        <p:spPr/>
        <p:txBody>
          <a:bodyPr/>
          <a:lstStyle/>
          <a:p>
            <a:r>
              <a:rPr lang="en-GB" dirty="0"/>
              <a:t>www.intdevalliance.scot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64988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7F3585-8578-4D39-84D8-70DBD79BE910}" type="slidenum">
              <a:rPr lang="en-GB" smtClean="0"/>
              <a:t>23</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3528" y="3652838"/>
            <a:ext cx="3943350" cy="3943350"/>
          </a:xfrm>
          <a:prstGeom prst="rect">
            <a:avLst/>
          </a:prstGeom>
        </p:spPr>
      </p:pic>
      <p:sp>
        <p:nvSpPr>
          <p:cNvPr id="6" name="TextBox 5"/>
          <p:cNvSpPr txBox="1"/>
          <p:nvPr/>
        </p:nvSpPr>
        <p:spPr>
          <a:xfrm>
            <a:off x="1171351" y="411636"/>
            <a:ext cx="6042761" cy="553998"/>
          </a:xfrm>
          <a:prstGeom prst="rect">
            <a:avLst/>
          </a:prstGeom>
          <a:noFill/>
        </p:spPr>
        <p:txBody>
          <a:bodyPr wrap="square" rtlCol="0">
            <a:spAutoFit/>
          </a:bodyPr>
          <a:lstStyle/>
          <a:p>
            <a:pPr defTabSz="685800">
              <a:defRPr/>
            </a:pPr>
            <a:r>
              <a:rPr lang="en-GB" sz="3000" dirty="0">
                <a:latin typeface="Oswald" panose="00000500000000000000" pitchFamily="2" charset="0"/>
                <a:cs typeface="Helvetica" panose="020B0604020202020204" pitchFamily="34" charset="0"/>
              </a:rPr>
              <a:t>What did you think of today’s </a:t>
            </a:r>
            <a:r>
              <a:rPr lang="en-GB" sz="3000" dirty="0" smtClean="0">
                <a:latin typeface="Oswald" panose="00000500000000000000" pitchFamily="2" charset="0"/>
                <a:cs typeface="Helvetica" panose="020B0604020202020204" pitchFamily="34" charset="0"/>
              </a:rPr>
              <a:t>webinar?</a:t>
            </a:r>
            <a:endParaRPr lang="en-GB" sz="3000" dirty="0">
              <a:latin typeface="Oswald" panose="00000500000000000000" pitchFamily="2" charset="0"/>
              <a:cs typeface="Helvetica" panose="020B0604020202020204" pitchFamily="34" charset="0"/>
            </a:endParaRPr>
          </a:p>
        </p:txBody>
      </p:sp>
      <p:sp>
        <p:nvSpPr>
          <p:cNvPr id="2" name="Footer Placeholder 1"/>
          <p:cNvSpPr>
            <a:spLocks noGrp="1"/>
          </p:cNvSpPr>
          <p:nvPr>
            <p:ph type="ftr" sz="quarter" idx="11"/>
          </p:nvPr>
        </p:nvSpPr>
        <p:spPr/>
        <p:txBody>
          <a:bodyPr/>
          <a:lstStyle/>
          <a:p>
            <a:r>
              <a:rPr lang="en-GB" dirty="0"/>
              <a:t>www.intdevalliance.scot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427" y="2040391"/>
            <a:ext cx="3418610" cy="3418610"/>
          </a:xfrm>
          <a:prstGeom prst="rect">
            <a:avLst/>
          </a:prstGeom>
        </p:spPr>
      </p:pic>
    </p:spTree>
    <p:extLst>
      <p:ext uri="{BB962C8B-B14F-4D97-AF65-F5344CB8AC3E}">
        <p14:creationId xmlns:p14="http://schemas.microsoft.com/office/powerpoint/2010/main" val="55357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131094"/>
            <a:ext cx="7886700" cy="652432"/>
          </a:xfrm>
        </p:spPr>
        <p:txBody>
          <a:bodyPr>
            <a:normAutofit/>
          </a:bodyPr>
          <a:lstStyle/>
          <a:p>
            <a:pPr algn="ctr"/>
            <a:r>
              <a:rPr lang="en-GB" sz="3000" dirty="0">
                <a:solidFill>
                  <a:srgbClr val="243E8C"/>
                </a:solidFill>
                <a:latin typeface="Lato Light" panose="020F0302020204030203" pitchFamily="34" charset="0"/>
              </a:rPr>
              <a:t>Alliance Members’ Training Fund</a:t>
            </a:r>
          </a:p>
        </p:txBody>
      </p:sp>
      <p:sp>
        <p:nvSpPr>
          <p:cNvPr id="4" name="Content Placeholder 3"/>
          <p:cNvSpPr>
            <a:spLocks noGrp="1"/>
          </p:cNvSpPr>
          <p:nvPr>
            <p:ph idx="1"/>
          </p:nvPr>
        </p:nvSpPr>
        <p:spPr>
          <a:xfrm>
            <a:off x="563707" y="2137017"/>
            <a:ext cx="8016587" cy="3487496"/>
          </a:xfrm>
        </p:spPr>
        <p:txBody>
          <a:bodyPr>
            <a:normAutofit/>
          </a:bodyPr>
          <a:lstStyle/>
          <a:p>
            <a:r>
              <a:rPr lang="en-GB" sz="1800" b="1" dirty="0">
                <a:solidFill>
                  <a:srgbClr val="243E8C"/>
                </a:solidFill>
                <a:latin typeface="Lato Light" panose="020F0302020204030203" pitchFamily="34" charset="0"/>
              </a:rPr>
              <a:t>Bursaries of up to £250 available to members with income &gt;£250,000</a:t>
            </a:r>
          </a:p>
          <a:p>
            <a:r>
              <a:rPr lang="en-GB" sz="1800" b="1" dirty="0">
                <a:solidFill>
                  <a:srgbClr val="243E8C"/>
                </a:solidFill>
                <a:latin typeface="Lato Light" panose="020F0302020204030203" pitchFamily="34" charset="0"/>
              </a:rPr>
              <a:t>Designed to help organisations access training/CPD events from external providers</a:t>
            </a:r>
          </a:p>
          <a:p>
            <a:r>
              <a:rPr lang="en-GB" sz="1800" b="1" dirty="0">
                <a:solidFill>
                  <a:srgbClr val="243E8C"/>
                </a:solidFill>
                <a:latin typeface="Lato Light" panose="020F0302020204030203" pitchFamily="34" charset="0"/>
              </a:rPr>
              <a:t>Training courses/events can be in-person or online</a:t>
            </a:r>
          </a:p>
          <a:p>
            <a:r>
              <a:rPr lang="en-GB" sz="1800" b="1" dirty="0">
                <a:solidFill>
                  <a:srgbClr val="243E8C"/>
                </a:solidFill>
                <a:latin typeface="Lato Light" panose="020F0302020204030203" pitchFamily="34" charset="0"/>
              </a:rPr>
              <a:t>Focused on any topic that helps you deliver on your organisational aims (e.g. fundraising, project management, reporting on outcomes, effective </a:t>
            </a:r>
            <a:r>
              <a:rPr lang="en-GB" sz="1800" b="1" dirty="0" err="1">
                <a:solidFill>
                  <a:srgbClr val="243E8C"/>
                </a:solidFill>
                <a:latin typeface="Lato Light" panose="020F0302020204030203" pitchFamily="34" charset="0"/>
              </a:rPr>
              <a:t>comms</a:t>
            </a:r>
            <a:r>
              <a:rPr lang="en-GB" sz="1800" b="1" dirty="0">
                <a:solidFill>
                  <a:srgbClr val="243E8C"/>
                </a:solidFill>
                <a:latin typeface="Lato Light" panose="020F0302020204030203" pitchFamily="34" charset="0"/>
              </a:rPr>
              <a:t>.)</a:t>
            </a:r>
          </a:p>
          <a:p>
            <a:r>
              <a:rPr lang="en-GB" sz="1800" b="1" dirty="0">
                <a:solidFill>
                  <a:srgbClr val="243E8C"/>
                </a:solidFill>
                <a:latin typeface="Lato Light" panose="020F0302020204030203" pitchFamily="34" charset="0"/>
              </a:rPr>
              <a:t>Can cover training fees and other expenses associated with participation</a:t>
            </a:r>
          </a:p>
          <a:p>
            <a:r>
              <a:rPr lang="en-GB" sz="1800" b="1" dirty="0">
                <a:solidFill>
                  <a:srgbClr val="243E8C"/>
                </a:solidFill>
                <a:latin typeface="Lato Light" panose="020F0302020204030203" pitchFamily="34" charset="0"/>
              </a:rPr>
              <a:t>For more info on eligibility and how to apply, visit:   </a:t>
            </a:r>
            <a:r>
              <a:rPr lang="en-GB" sz="1800" b="1" dirty="0">
                <a:solidFill>
                  <a:srgbClr val="243E8C"/>
                </a:solidFill>
                <a:latin typeface="Lato Light" panose="020F0302020204030203" pitchFamily="34" charset="0"/>
                <a:hlinkClick r:id="rId2"/>
              </a:rPr>
              <a:t>https://www.intdevalliance.scot/member-services/training-and-e-learning/members-training-fund</a:t>
            </a:r>
            <a:r>
              <a:rPr lang="en-GB" sz="1800" b="1" dirty="0">
                <a:solidFill>
                  <a:srgbClr val="243E8C"/>
                </a:solidFill>
                <a:latin typeface="Lato Light" panose="020F0302020204030203" pitchFamily="34" charset="0"/>
              </a:rPr>
              <a:t> </a:t>
            </a:r>
          </a:p>
          <a:p>
            <a:endParaRPr lang="en-GB" dirty="0">
              <a:solidFill>
                <a:srgbClr val="243E8C"/>
              </a:solidFill>
              <a:latin typeface="Lato Light" panose="020F0302020204030203" pitchFamily="34" charset="0"/>
            </a:endParaRPr>
          </a:p>
        </p:txBody>
      </p:sp>
      <p:sp>
        <p:nvSpPr>
          <p:cNvPr id="6" name="Slide Number Placeholder 5"/>
          <p:cNvSpPr>
            <a:spLocks noGrp="1"/>
          </p:cNvSpPr>
          <p:nvPr>
            <p:ph type="sldNum" sz="quarter" idx="12"/>
          </p:nvPr>
        </p:nvSpPr>
        <p:spPr/>
        <p:txBody>
          <a:bodyPr/>
          <a:lstStyle/>
          <a:p>
            <a:fld id="{757F3585-8578-4D39-84D8-70DBD79BE910}" type="slidenum">
              <a:rPr lang="en-GB" smtClean="0"/>
              <a:t>24</a:t>
            </a:fld>
            <a:endParaRPr lang="en-GB"/>
          </a:p>
        </p:txBody>
      </p:sp>
      <p:sp>
        <p:nvSpPr>
          <p:cNvPr id="7" name="Footer Placeholder 6"/>
          <p:cNvSpPr>
            <a:spLocks noGrp="1"/>
          </p:cNvSpPr>
          <p:nvPr>
            <p:ph type="ftr" sz="quarter" idx="11"/>
          </p:nvPr>
        </p:nvSpPr>
        <p:spPr/>
        <p:txBody>
          <a:bodyPr/>
          <a:lstStyle/>
          <a:p>
            <a:r>
              <a:rPr lang="en-GB" dirty="0"/>
              <a:t>www.intdevalliance.scot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325" y="4210174"/>
            <a:ext cx="3943350" cy="3943350"/>
          </a:xfrm>
          <a:prstGeom prst="rect">
            <a:avLst/>
          </a:prstGeom>
        </p:spPr>
      </p:pic>
    </p:spTree>
    <p:extLst>
      <p:ext uri="{BB962C8B-B14F-4D97-AF65-F5344CB8AC3E}">
        <p14:creationId xmlns:p14="http://schemas.microsoft.com/office/powerpoint/2010/main" val="3521875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7F3585-8578-4D39-84D8-70DBD79BE910}" type="slidenum">
              <a:rPr lang="en-GB" smtClean="0"/>
              <a:t>25</a:t>
            </a:fld>
            <a:endParaRPr lang="en-GB"/>
          </a:p>
        </p:txBody>
      </p:sp>
      <p:sp>
        <p:nvSpPr>
          <p:cNvPr id="2" name="Footer Placeholder 1"/>
          <p:cNvSpPr>
            <a:spLocks noGrp="1"/>
          </p:cNvSpPr>
          <p:nvPr>
            <p:ph type="ftr" sz="quarter" idx="11"/>
          </p:nvPr>
        </p:nvSpPr>
        <p:spPr/>
        <p:txBody>
          <a:bodyPr/>
          <a:lstStyle/>
          <a:p>
            <a:r>
              <a:rPr lang="en-GB" dirty="0"/>
              <a:t>www.intdevalliance.scot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011759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809" y="1677958"/>
            <a:ext cx="5051342" cy="3788507"/>
          </a:xfrm>
        </p:spPr>
      </p:pic>
      <p:sp>
        <p:nvSpPr>
          <p:cNvPr id="9" name="TextBox 8"/>
          <p:cNvSpPr txBox="1"/>
          <p:nvPr/>
        </p:nvSpPr>
        <p:spPr>
          <a:xfrm>
            <a:off x="4696115" y="2007931"/>
            <a:ext cx="3086014" cy="553998"/>
          </a:xfrm>
          <a:prstGeom prst="rect">
            <a:avLst/>
          </a:prstGeom>
          <a:solidFill>
            <a:schemeClr val="bg1"/>
          </a:solidFill>
        </p:spPr>
        <p:txBody>
          <a:bodyPr wrap="square" rtlCol="0">
            <a:spAutoFit/>
          </a:bodyPr>
          <a:lstStyle/>
          <a:p>
            <a:r>
              <a:rPr lang="en-US" sz="3000" dirty="0">
                <a:latin typeface="Bradley Hand" pitchFamily="2" charset="77"/>
                <a:ea typeface="Nanum Pen Script" charset="-127"/>
                <a:cs typeface="Nanum Pen Script" charset="-127"/>
              </a:rPr>
              <a:t>theory of change</a:t>
            </a:r>
          </a:p>
        </p:txBody>
      </p:sp>
    </p:spTree>
    <p:extLst>
      <p:ext uri="{BB962C8B-B14F-4D97-AF65-F5344CB8AC3E}">
        <p14:creationId xmlns:p14="http://schemas.microsoft.com/office/powerpoint/2010/main" val="3785660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09682" y="1625175"/>
            <a:ext cx="5670630" cy="396406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GB" sz="1800">
              <a:solidFill>
                <a:prstClr val="black"/>
              </a:solidFill>
              <a:latin typeface="Arial" pitchFamily="34" charset="0"/>
              <a:cs typeface="Arial" pitchFamily="34" charset="0"/>
            </a:endParaRPr>
          </a:p>
        </p:txBody>
      </p:sp>
      <p:sp>
        <p:nvSpPr>
          <p:cNvPr id="3" name="TextBox 2"/>
          <p:cNvSpPr txBox="1"/>
          <p:nvPr/>
        </p:nvSpPr>
        <p:spPr>
          <a:xfrm>
            <a:off x="1635424" y="2011343"/>
            <a:ext cx="5805645" cy="369332"/>
          </a:xfrm>
          <a:prstGeom prst="rect">
            <a:avLst/>
          </a:prstGeom>
          <a:noFill/>
        </p:spPr>
        <p:txBody>
          <a:bodyPr wrap="square" rtlCol="0">
            <a:spAutoFit/>
          </a:bodyPr>
          <a:lstStyle/>
          <a:p>
            <a:r>
              <a:rPr lang="en-GB">
                <a:solidFill>
                  <a:prstClr val="black"/>
                </a:solidFill>
              </a:rPr>
              <a:t> </a:t>
            </a:r>
          </a:p>
        </p:txBody>
      </p:sp>
      <p:sp>
        <p:nvSpPr>
          <p:cNvPr id="8" name="Title 7"/>
          <p:cNvSpPr>
            <a:spLocks noGrp="1"/>
          </p:cNvSpPr>
          <p:nvPr>
            <p:ph type="title"/>
          </p:nvPr>
        </p:nvSpPr>
        <p:spPr>
          <a:xfrm>
            <a:off x="477078" y="365126"/>
            <a:ext cx="8038272" cy="903633"/>
          </a:xfrm>
        </p:spPr>
        <p:txBody>
          <a:bodyPr>
            <a:noAutofit/>
          </a:bodyPr>
          <a:lstStyle/>
          <a:p>
            <a:r>
              <a:rPr lang="en-GB" sz="2700" b="1" dirty="0">
                <a:solidFill>
                  <a:srgbClr val="00B0F0"/>
                </a:solidFill>
                <a:latin typeface="Arial" pitchFamily="34" charset="0"/>
                <a:cs typeface="Arial" pitchFamily="34" charset="0"/>
              </a:rPr>
              <a:t/>
            </a:r>
            <a:br>
              <a:rPr lang="en-GB" sz="2700" b="1" dirty="0">
                <a:solidFill>
                  <a:srgbClr val="00B0F0"/>
                </a:solidFill>
                <a:latin typeface="Arial" pitchFamily="34" charset="0"/>
                <a:cs typeface="Arial" pitchFamily="34" charset="0"/>
              </a:rPr>
            </a:br>
            <a:r>
              <a:rPr lang="en-GB" dirty="0"/>
              <a:t>What is ‘Theory of Change’? </a:t>
            </a:r>
            <a:r>
              <a:rPr lang="en-GB" sz="2700" b="1" dirty="0">
                <a:solidFill>
                  <a:srgbClr val="3366FF"/>
                </a:solidFill>
                <a:latin typeface="Arial" pitchFamily="34" charset="0"/>
                <a:cs typeface="Arial" pitchFamily="34" charset="0"/>
              </a:rPr>
              <a:t/>
            </a:r>
            <a:br>
              <a:rPr lang="en-GB" sz="2700" b="1" dirty="0">
                <a:solidFill>
                  <a:srgbClr val="3366FF"/>
                </a:solidFill>
                <a:latin typeface="Arial" pitchFamily="34" charset="0"/>
                <a:cs typeface="Arial" pitchFamily="34" charset="0"/>
              </a:rPr>
            </a:br>
            <a:endParaRPr lang="en-GB" sz="2700" dirty="0">
              <a:solidFill>
                <a:srgbClr val="3366FF"/>
              </a:solidFill>
            </a:endParaRPr>
          </a:p>
        </p:txBody>
      </p:sp>
      <p:sp>
        <p:nvSpPr>
          <p:cNvPr id="12" name="Content Placeholder 2"/>
          <p:cNvSpPr>
            <a:spLocks noGrp="1"/>
          </p:cNvSpPr>
          <p:nvPr>
            <p:ph sz="half" idx="1"/>
          </p:nvPr>
        </p:nvSpPr>
        <p:spPr>
          <a:xfrm>
            <a:off x="477078" y="1405466"/>
            <a:ext cx="7650922" cy="5087407"/>
          </a:xfrm>
        </p:spPr>
        <p:txBody>
          <a:bodyPr>
            <a:normAutofit fontScale="92500" lnSpcReduction="20000"/>
          </a:bodyPr>
          <a:lstStyle/>
          <a:p>
            <a:pPr marL="0" indent="0" algn="ctr">
              <a:lnSpc>
                <a:spcPct val="140000"/>
              </a:lnSpc>
              <a:buNone/>
            </a:pPr>
            <a:r>
              <a:rPr lang="en-GB" sz="3400" dirty="0">
                <a:latin typeface="Helvetica Light" charset="0"/>
                <a:ea typeface="Helvetica Light" charset="0"/>
                <a:cs typeface="Helvetica Light" charset="0"/>
              </a:rPr>
              <a:t>A systematic process of critical reflection to </a:t>
            </a:r>
            <a:r>
              <a:rPr lang="en-GB" sz="3400" b="1" dirty="0">
                <a:latin typeface="Helvetica Light" charset="0"/>
                <a:ea typeface="Helvetica Light" charset="0"/>
                <a:cs typeface="Helvetica Light" charset="0"/>
              </a:rPr>
              <a:t>explore</a:t>
            </a:r>
            <a:r>
              <a:rPr lang="en-GB" sz="3400" dirty="0">
                <a:latin typeface="Helvetica Light" charset="0"/>
                <a:ea typeface="Helvetica Light" charset="0"/>
                <a:cs typeface="Helvetica Light" charset="0"/>
              </a:rPr>
              <a:t> and </a:t>
            </a:r>
            <a:r>
              <a:rPr lang="en-GB" sz="3400" b="1" dirty="0">
                <a:latin typeface="Helvetica Light" charset="0"/>
                <a:ea typeface="Helvetica Light" charset="0"/>
                <a:cs typeface="Helvetica Light" charset="0"/>
              </a:rPr>
              <a:t>explain</a:t>
            </a:r>
            <a:r>
              <a:rPr lang="en-GB" sz="3400" dirty="0">
                <a:latin typeface="Helvetica Light" charset="0"/>
                <a:ea typeface="Helvetica Light" charset="0"/>
                <a:cs typeface="Helvetica Light" charset="0"/>
              </a:rPr>
              <a:t> how and why we will promote a series of changes, to reach a long term goal.</a:t>
            </a:r>
          </a:p>
          <a:p>
            <a:pPr marL="0" indent="0">
              <a:buNone/>
            </a:pPr>
            <a:endParaRPr lang="en-GB" dirty="0">
              <a:latin typeface="Helvetica Light" charset="0"/>
              <a:ea typeface="Helvetica Light" charset="0"/>
              <a:cs typeface="Helvetica Light" charset="0"/>
            </a:endParaRPr>
          </a:p>
          <a:p>
            <a:pPr marL="42863" indent="0">
              <a:buNone/>
            </a:pPr>
            <a:r>
              <a:rPr lang="en-GB" b="1" dirty="0">
                <a:solidFill>
                  <a:schemeClr val="accent6">
                    <a:lumMod val="75000"/>
                  </a:schemeClr>
                </a:solidFill>
                <a:latin typeface="Helvetica" charset="0"/>
                <a:ea typeface="Helvetica" charset="0"/>
                <a:cs typeface="Helvetica" charset="0"/>
              </a:rPr>
              <a:t>What do we think needs to change, for whom and why does it matter? </a:t>
            </a:r>
          </a:p>
          <a:p>
            <a:pPr marL="42863" indent="0">
              <a:buNone/>
            </a:pPr>
            <a:endParaRPr lang="en-GB" dirty="0">
              <a:latin typeface="Helvetica Light" charset="0"/>
              <a:ea typeface="Helvetica Light" charset="0"/>
              <a:cs typeface="Helvetica Light" charset="0"/>
            </a:endParaRPr>
          </a:p>
          <a:p>
            <a:pPr marL="0" indent="0">
              <a:buNone/>
            </a:pPr>
            <a:r>
              <a:rPr lang="en-GB" dirty="0">
                <a:latin typeface="Helvetica Light" charset="0"/>
                <a:ea typeface="Helvetica Light" charset="0"/>
                <a:cs typeface="Helvetica Light" charset="0"/>
              </a:rPr>
              <a:t>What does that mean for</a:t>
            </a:r>
          </a:p>
          <a:p>
            <a:pPr marL="0" indent="0">
              <a:buNone/>
            </a:pPr>
            <a:r>
              <a:rPr lang="en-GB" dirty="0">
                <a:latin typeface="Helvetica Light" charset="0"/>
                <a:ea typeface="Helvetica Light" charset="0"/>
                <a:cs typeface="Helvetica Light" charset="0"/>
              </a:rPr>
              <a:t>the part we play, working</a:t>
            </a:r>
          </a:p>
          <a:p>
            <a:pPr marL="0" indent="0">
              <a:buNone/>
            </a:pPr>
            <a:r>
              <a:rPr lang="en-GB" dirty="0">
                <a:latin typeface="Helvetica Light" charset="0"/>
                <a:ea typeface="Helvetica Light" charset="0"/>
                <a:cs typeface="Helvetica Light" charset="0"/>
              </a:rPr>
              <a:t>with people in </a:t>
            </a:r>
          </a:p>
          <a:p>
            <a:pPr marL="0" indent="0">
              <a:buNone/>
            </a:pPr>
            <a:r>
              <a:rPr lang="en-GB" dirty="0">
                <a:latin typeface="Helvetica Light" charset="0"/>
                <a:ea typeface="Helvetica Light" charset="0"/>
                <a:cs typeface="Helvetica Light" charset="0"/>
              </a:rPr>
              <a:t>a particular context?</a:t>
            </a:r>
          </a:p>
          <a:p>
            <a:endParaRPr lang="en-GB" dirty="0">
              <a:latin typeface="Helvetica Light" charset="0"/>
              <a:ea typeface="Helvetica Light" charset="0"/>
              <a:cs typeface="Helvetica Light" charset="0"/>
            </a:endParaRPr>
          </a:p>
          <a:p>
            <a:pPr lvl="1"/>
            <a:endParaRPr lang="en-GB" dirty="0">
              <a:latin typeface="Helvetica Light" charset="0"/>
              <a:ea typeface="Helvetica Light" charset="0"/>
              <a:cs typeface="Helvetica Light" charset="0"/>
            </a:endParaRPr>
          </a:p>
          <a:p>
            <a:pPr>
              <a:buFont typeface="Symbol" pitchFamily="18" charset="2"/>
              <a:buChar char=""/>
            </a:pPr>
            <a:endParaRPr lang="en-GB" sz="1500" dirty="0">
              <a:latin typeface="Helvetica" charset="0"/>
              <a:ea typeface="Helvetica" charset="0"/>
              <a:cs typeface="Helvetica" charset="0"/>
            </a:endParaRPr>
          </a:p>
          <a:p>
            <a:pPr>
              <a:buFont typeface="Arial" charset="0"/>
              <a:buNone/>
            </a:pPr>
            <a:endParaRPr lang="en-GB" sz="1350" dirty="0">
              <a:latin typeface="Helvetica" charset="0"/>
              <a:ea typeface="Helvetica" charset="0"/>
              <a:cs typeface="Helvetica" charset="0"/>
            </a:endParaRPr>
          </a:p>
        </p:txBody>
      </p:sp>
      <p:pic>
        <p:nvPicPr>
          <p:cNvPr id="7" name="Content Placeholder 3"/>
          <p:cNvPicPr/>
          <p:nvPr/>
        </p:nvPicPr>
        <p:blipFill>
          <a:blip r:embed="rId3"/>
          <a:srcRect t="8753" b="8753"/>
          <a:stretch>
            <a:fillRect/>
          </a:stretch>
        </p:blipFill>
        <p:spPr>
          <a:xfrm>
            <a:off x="4916653" y="4081595"/>
            <a:ext cx="3285605" cy="2259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498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dissolv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dissolve">
                                      <p:cBhvr>
                                        <p:cTn id="12" dur="500"/>
                                        <p:tgtEl>
                                          <p:spTgt spid="12">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animEffect transition="in" filter="dissolve">
                                      <p:cBhvr>
                                        <p:cTn id="15" dur="500"/>
                                        <p:tgtEl>
                                          <p:spTgt spid="12">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animEffect transition="in" filter="dissolve">
                                      <p:cBhvr>
                                        <p:cTn id="18" dur="500"/>
                                        <p:tgtEl>
                                          <p:spTgt spid="12">
                                            <p:txEl>
                                              <p:pRg st="6" end="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animEffect transition="in" filter="dissolve">
                                      <p:cBhvr>
                                        <p:cTn id="21"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12775" y="228600"/>
            <a:ext cx="8153400" cy="990600"/>
          </a:xfrm>
        </p:spPr>
        <p:txBody>
          <a:bodyPr>
            <a:normAutofit/>
          </a:bodyPr>
          <a:lstStyle/>
          <a:p>
            <a:r>
              <a:rPr lang="en-GB" dirty="0"/>
              <a:t>Where does ToC come from?</a:t>
            </a:r>
            <a:endParaRPr lang="en-GB" altLang="x-none" dirty="0"/>
          </a:p>
        </p:txBody>
      </p:sp>
      <p:grpSp>
        <p:nvGrpSpPr>
          <p:cNvPr id="11" name="Group 407">
            <a:extLst>
              <a:ext uri="{FF2B5EF4-FFF2-40B4-BE49-F238E27FC236}">
                <a16:creationId xmlns:a16="http://schemas.microsoft.com/office/drawing/2014/main" id="{C7B19665-687F-4D77-9D19-4C558D18D2D3}"/>
              </a:ext>
            </a:extLst>
          </p:cNvPr>
          <p:cNvGrpSpPr/>
          <p:nvPr/>
        </p:nvGrpSpPr>
        <p:grpSpPr>
          <a:xfrm>
            <a:off x="114941" y="2715379"/>
            <a:ext cx="8528121" cy="2585982"/>
            <a:chOff x="-344742" y="-421"/>
            <a:chExt cx="12128881" cy="3677838"/>
          </a:xfrm>
        </p:grpSpPr>
        <p:grpSp>
          <p:nvGrpSpPr>
            <p:cNvPr id="12" name="Group 381">
              <a:extLst>
                <a:ext uri="{FF2B5EF4-FFF2-40B4-BE49-F238E27FC236}">
                  <a16:creationId xmlns:a16="http://schemas.microsoft.com/office/drawing/2014/main" id="{114168E3-22B9-4A18-A1A1-E0B9A3F1696D}"/>
                </a:ext>
              </a:extLst>
            </p:cNvPr>
            <p:cNvGrpSpPr/>
            <p:nvPr/>
          </p:nvGrpSpPr>
          <p:grpSpPr>
            <a:xfrm>
              <a:off x="2901586" y="-2"/>
              <a:ext cx="863269" cy="863254"/>
              <a:chOff x="0" y="-1"/>
              <a:chExt cx="863268" cy="863252"/>
            </a:xfrm>
          </p:grpSpPr>
          <p:sp>
            <p:nvSpPr>
              <p:cNvPr id="38" name="Shape 378">
                <a:extLst>
                  <a:ext uri="{FF2B5EF4-FFF2-40B4-BE49-F238E27FC236}">
                    <a16:creationId xmlns:a16="http://schemas.microsoft.com/office/drawing/2014/main" id="{2C45902F-6FCB-4E9D-AE48-A7935038035E}"/>
                  </a:ext>
                </a:extLst>
              </p:cNvPr>
              <p:cNvSpPr/>
              <p:nvPr/>
            </p:nvSpPr>
            <p:spPr>
              <a:xfrm>
                <a:off x="0" y="-1"/>
                <a:ext cx="863268" cy="863252"/>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39" name="Shape 379">
                <a:extLst>
                  <a:ext uri="{FF2B5EF4-FFF2-40B4-BE49-F238E27FC236}">
                    <a16:creationId xmlns:a16="http://schemas.microsoft.com/office/drawing/2014/main" id="{9CAB9F57-7C42-4C7A-B93D-A8BAF6C5E929}"/>
                  </a:ext>
                </a:extLst>
              </p:cNvPr>
              <p:cNvSpPr/>
              <p:nvPr/>
            </p:nvSpPr>
            <p:spPr>
              <a:xfrm>
                <a:off x="146689" y="146687"/>
                <a:ext cx="569889" cy="569876"/>
              </a:xfrm>
              <a:prstGeom prst="ellipse">
                <a:avLst/>
              </a:prstGeom>
              <a:solidFill>
                <a:srgbClr val="F4F4F4"/>
              </a:solidFill>
              <a:ln w="114300" cap="flat">
                <a:solidFill>
                  <a:srgbClr val="511834"/>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grpSp>
        <p:sp>
          <p:nvSpPr>
            <p:cNvPr id="13" name="Shape 382">
              <a:extLst>
                <a:ext uri="{FF2B5EF4-FFF2-40B4-BE49-F238E27FC236}">
                  <a16:creationId xmlns:a16="http://schemas.microsoft.com/office/drawing/2014/main" id="{80C49291-8E6A-4F78-B3A8-A951C65412F8}"/>
                </a:ext>
              </a:extLst>
            </p:cNvPr>
            <p:cNvSpPr/>
            <p:nvPr/>
          </p:nvSpPr>
          <p:spPr>
            <a:xfrm>
              <a:off x="3764539" y="438409"/>
              <a:ext cx="4729488" cy="529282"/>
            </a:xfrm>
            <a:custGeom>
              <a:avLst/>
              <a:gdLst/>
              <a:ahLst/>
              <a:cxnLst>
                <a:cxn ang="0">
                  <a:pos x="wd2" y="hd2"/>
                </a:cxn>
                <a:cxn ang="5400000">
                  <a:pos x="wd2" y="hd2"/>
                </a:cxn>
                <a:cxn ang="10800000">
                  <a:pos x="wd2" y="hd2"/>
                </a:cxn>
                <a:cxn ang="16200000">
                  <a:pos x="wd2" y="hd2"/>
                </a:cxn>
              </a:cxnLst>
              <a:rect l="0" t="0" r="r" b="b"/>
              <a:pathLst>
                <a:path w="21532" h="21547" extrusionOk="0">
                  <a:moveTo>
                    <a:pt x="21515" y="21547"/>
                  </a:moveTo>
                  <a:lnTo>
                    <a:pt x="21515" y="5425"/>
                  </a:lnTo>
                  <a:cubicBezTo>
                    <a:pt x="21600" y="4134"/>
                    <a:pt x="21357" y="2843"/>
                    <a:pt x="20842" y="1845"/>
                  </a:cubicBezTo>
                  <a:cubicBezTo>
                    <a:pt x="20200" y="598"/>
                    <a:pt x="19214" y="-53"/>
                    <a:pt x="18212" y="107"/>
                  </a:cubicBezTo>
                  <a:lnTo>
                    <a:pt x="0" y="0"/>
                  </a:lnTo>
                </a:path>
              </a:pathLst>
            </a:custGeom>
            <a:noFill/>
            <a:ln w="3175" cap="flat">
              <a:solidFill>
                <a:srgbClr val="A0A0A3"/>
              </a:solidFill>
              <a:prstDash val="dash"/>
              <a:miter lim="400000"/>
            </a:ln>
            <a:effectLst/>
          </p:spPr>
          <p:txBody>
            <a:bodyPr wrap="square" lIns="24383" tIns="24383" rIns="24383" bIns="24383" numCol="1" anchor="ctr">
              <a:noAutofit/>
            </a:bodyPr>
            <a:lstStyle/>
            <a:p>
              <a:pPr defTabSz="228566">
                <a:defRPr sz="4400" b="0">
                  <a:solidFill>
                    <a:srgbClr val="070707"/>
                  </a:solidFill>
                  <a:latin typeface="Calibri"/>
                  <a:ea typeface="Calibri"/>
                  <a:cs typeface="Calibri"/>
                  <a:sym typeface="Calibri"/>
                </a:defRPr>
              </a:pPr>
              <a:endParaRPr/>
            </a:p>
          </p:txBody>
        </p:sp>
        <p:grpSp>
          <p:nvGrpSpPr>
            <p:cNvPr id="15" name="Group 385">
              <a:extLst>
                <a:ext uri="{FF2B5EF4-FFF2-40B4-BE49-F238E27FC236}">
                  <a16:creationId xmlns:a16="http://schemas.microsoft.com/office/drawing/2014/main" id="{09208BA1-6C1F-418B-B74C-99028F8C011E}"/>
                </a:ext>
              </a:extLst>
            </p:cNvPr>
            <p:cNvGrpSpPr/>
            <p:nvPr/>
          </p:nvGrpSpPr>
          <p:grpSpPr>
            <a:xfrm>
              <a:off x="8493555" y="873359"/>
              <a:ext cx="3290584" cy="1306696"/>
              <a:chOff x="0" y="0"/>
              <a:chExt cx="3290583" cy="1306695"/>
            </a:xfrm>
          </p:grpSpPr>
          <p:sp>
            <p:nvSpPr>
              <p:cNvPr id="36" name="Shape 383">
                <a:extLst>
                  <a:ext uri="{FF2B5EF4-FFF2-40B4-BE49-F238E27FC236}">
                    <a16:creationId xmlns:a16="http://schemas.microsoft.com/office/drawing/2014/main" id="{BD5BABDD-C6BE-42A1-9202-EF75AF5F0A73}"/>
                  </a:ext>
                </a:extLst>
              </p:cNvPr>
              <p:cNvSpPr/>
              <p:nvPr/>
            </p:nvSpPr>
            <p:spPr>
              <a:xfrm rot="16200000" flipH="1">
                <a:off x="1001386" y="-1001387"/>
                <a:ext cx="1229452" cy="3232225"/>
              </a:xfrm>
              <a:custGeom>
                <a:avLst/>
                <a:gdLst/>
                <a:ahLst/>
                <a:cxnLst>
                  <a:cxn ang="0">
                    <a:pos x="wd2" y="hd2"/>
                  </a:cxn>
                  <a:cxn ang="5400000">
                    <a:pos x="wd2" y="hd2"/>
                  </a:cxn>
                  <a:cxn ang="10800000">
                    <a:pos x="wd2" y="hd2"/>
                  </a:cxn>
                  <a:cxn ang="16200000">
                    <a:pos x="wd2" y="hd2"/>
                  </a:cxn>
                </a:cxnLst>
                <a:rect l="0" t="0" r="r" b="b"/>
                <a:pathLst>
                  <a:path w="21515" h="21585" extrusionOk="0">
                    <a:moveTo>
                      <a:pt x="21415" y="21585"/>
                    </a:moveTo>
                    <a:cubicBezTo>
                      <a:pt x="21441" y="14903"/>
                      <a:pt x="21468" y="8221"/>
                      <a:pt x="21495" y="1540"/>
                    </a:cubicBezTo>
                    <a:cubicBezTo>
                      <a:pt x="21600" y="1173"/>
                      <a:pt x="21297" y="807"/>
                      <a:pt x="20656" y="524"/>
                    </a:cubicBezTo>
                    <a:cubicBezTo>
                      <a:pt x="19856" y="170"/>
                      <a:pt x="18629" y="-15"/>
                      <a:pt x="17382" y="30"/>
                    </a:cubicBezTo>
                    <a:lnTo>
                      <a:pt x="0" y="0"/>
                    </a:lnTo>
                  </a:path>
                </a:pathLst>
              </a:custGeom>
              <a:noFill/>
              <a:ln w="3175" cap="flat">
                <a:solidFill>
                  <a:srgbClr val="A0A0A3"/>
                </a:solidFill>
                <a:prstDash val="dash"/>
                <a:miter lim="400000"/>
              </a:ln>
              <a:effectLst/>
            </p:spPr>
            <p:txBody>
              <a:bodyPr wrap="square" lIns="24383" tIns="24383" rIns="24383" bIns="24383" numCol="1" anchor="ctr">
                <a:noAutofit/>
              </a:bodyPr>
              <a:lstStyle/>
              <a:p>
                <a:pPr defTabSz="228566">
                  <a:defRPr sz="4400" b="0">
                    <a:solidFill>
                      <a:srgbClr val="070707"/>
                    </a:solidFill>
                    <a:latin typeface="Calibri"/>
                    <a:ea typeface="Calibri"/>
                    <a:cs typeface="Calibri"/>
                    <a:sym typeface="Calibri"/>
                  </a:defRPr>
                </a:pPr>
                <a:endParaRPr/>
              </a:p>
            </p:txBody>
          </p:sp>
          <p:sp>
            <p:nvSpPr>
              <p:cNvPr id="37" name="Shape 384">
                <a:extLst>
                  <a:ext uri="{FF2B5EF4-FFF2-40B4-BE49-F238E27FC236}">
                    <a16:creationId xmlns:a16="http://schemas.microsoft.com/office/drawing/2014/main" id="{EDD55099-9541-45E7-9166-201958E0761D}"/>
                  </a:ext>
                </a:extLst>
              </p:cNvPr>
              <p:cNvSpPr/>
              <p:nvPr/>
            </p:nvSpPr>
            <p:spPr>
              <a:xfrm rot="5400000">
                <a:off x="3144950" y="1161062"/>
                <a:ext cx="156421" cy="134846"/>
              </a:xfrm>
              <a:prstGeom prst="triangle">
                <a:avLst/>
              </a:prstGeom>
              <a:solidFill>
                <a:srgbClr val="A0A0A3"/>
              </a:solidFill>
              <a:ln w="12700" cap="flat">
                <a:noFill/>
                <a:miter lim="400000"/>
              </a:ln>
              <a:effectLst/>
            </p:spPr>
            <p:txBody>
              <a:bodyPr wrap="square" lIns="24383" tIns="24383" rIns="24383" bIns="24383" numCol="1" anchor="ctr">
                <a:noAutofit/>
              </a:bodyPr>
              <a:lstStyle/>
              <a:p>
                <a:pPr defTabSz="228566">
                  <a:defRPr sz="3400" b="0">
                    <a:solidFill>
                      <a:srgbClr val="F4F4F4"/>
                    </a:solidFill>
                    <a:latin typeface="Calibri"/>
                    <a:ea typeface="Calibri"/>
                    <a:cs typeface="Calibri"/>
                    <a:sym typeface="Calibri"/>
                  </a:defRPr>
                </a:pPr>
                <a:endParaRPr/>
              </a:p>
            </p:txBody>
          </p:sp>
        </p:grpSp>
        <p:grpSp>
          <p:nvGrpSpPr>
            <p:cNvPr id="16" name="Group 388">
              <a:extLst>
                <a:ext uri="{FF2B5EF4-FFF2-40B4-BE49-F238E27FC236}">
                  <a16:creationId xmlns:a16="http://schemas.microsoft.com/office/drawing/2014/main" id="{98C7E683-A0F0-45A7-84A8-2CF98F609F25}"/>
                </a:ext>
              </a:extLst>
            </p:cNvPr>
            <p:cNvGrpSpPr/>
            <p:nvPr/>
          </p:nvGrpSpPr>
          <p:grpSpPr>
            <a:xfrm>
              <a:off x="44948" y="868842"/>
              <a:ext cx="3290584" cy="1302181"/>
              <a:chOff x="44948" y="0"/>
              <a:chExt cx="3290583" cy="1302179"/>
            </a:xfrm>
          </p:grpSpPr>
          <p:sp>
            <p:nvSpPr>
              <p:cNvPr id="34" name="Shape 386">
                <a:extLst>
                  <a:ext uri="{FF2B5EF4-FFF2-40B4-BE49-F238E27FC236}">
                    <a16:creationId xmlns:a16="http://schemas.microsoft.com/office/drawing/2014/main" id="{9BD6C86A-C077-433D-99B9-CD44D571051B}"/>
                  </a:ext>
                </a:extLst>
              </p:cNvPr>
              <p:cNvSpPr/>
              <p:nvPr/>
            </p:nvSpPr>
            <p:spPr>
              <a:xfrm rot="5400000">
                <a:off x="1104693" y="-1001387"/>
                <a:ext cx="1229452" cy="3232225"/>
              </a:xfrm>
              <a:custGeom>
                <a:avLst/>
                <a:gdLst/>
                <a:ahLst/>
                <a:cxnLst>
                  <a:cxn ang="0">
                    <a:pos x="wd2" y="hd2"/>
                  </a:cxn>
                  <a:cxn ang="5400000">
                    <a:pos x="wd2" y="hd2"/>
                  </a:cxn>
                  <a:cxn ang="10800000">
                    <a:pos x="wd2" y="hd2"/>
                  </a:cxn>
                  <a:cxn ang="16200000">
                    <a:pos x="wd2" y="hd2"/>
                  </a:cxn>
                </a:cxnLst>
                <a:rect l="0" t="0" r="r" b="b"/>
                <a:pathLst>
                  <a:path w="21515" h="21585" extrusionOk="0">
                    <a:moveTo>
                      <a:pt x="21415" y="21585"/>
                    </a:moveTo>
                    <a:cubicBezTo>
                      <a:pt x="21441" y="14903"/>
                      <a:pt x="21468" y="8221"/>
                      <a:pt x="21495" y="1540"/>
                    </a:cubicBezTo>
                    <a:cubicBezTo>
                      <a:pt x="21600" y="1173"/>
                      <a:pt x="21297" y="807"/>
                      <a:pt x="20656" y="524"/>
                    </a:cubicBezTo>
                    <a:cubicBezTo>
                      <a:pt x="19856" y="170"/>
                      <a:pt x="18629" y="-15"/>
                      <a:pt x="17382" y="30"/>
                    </a:cubicBezTo>
                    <a:lnTo>
                      <a:pt x="0" y="0"/>
                    </a:lnTo>
                  </a:path>
                </a:pathLst>
              </a:custGeom>
              <a:noFill/>
              <a:ln w="3175" cap="flat">
                <a:solidFill>
                  <a:srgbClr val="A0A0A3"/>
                </a:solidFill>
                <a:prstDash val="dash"/>
                <a:miter lim="400000"/>
              </a:ln>
              <a:effectLst/>
            </p:spPr>
            <p:txBody>
              <a:bodyPr wrap="square" lIns="24383" tIns="24383" rIns="24383" bIns="24383" numCol="1" anchor="ctr">
                <a:noAutofit/>
              </a:bodyPr>
              <a:lstStyle/>
              <a:p>
                <a:pPr defTabSz="228566">
                  <a:defRPr sz="4400" b="0">
                    <a:solidFill>
                      <a:srgbClr val="070707"/>
                    </a:solidFill>
                    <a:latin typeface="Calibri"/>
                    <a:ea typeface="Calibri"/>
                    <a:cs typeface="Calibri"/>
                    <a:sym typeface="Calibri"/>
                  </a:defRPr>
                </a:pPr>
                <a:endParaRPr/>
              </a:p>
            </p:txBody>
          </p:sp>
          <p:sp>
            <p:nvSpPr>
              <p:cNvPr id="35" name="Shape 387">
                <a:extLst>
                  <a:ext uri="{FF2B5EF4-FFF2-40B4-BE49-F238E27FC236}">
                    <a16:creationId xmlns:a16="http://schemas.microsoft.com/office/drawing/2014/main" id="{D195A112-DDF5-4D71-92C4-3331CF696163}"/>
                  </a:ext>
                </a:extLst>
              </p:cNvPr>
              <p:cNvSpPr/>
              <p:nvPr/>
            </p:nvSpPr>
            <p:spPr>
              <a:xfrm rot="5400000" flipH="1">
                <a:off x="34160" y="1156548"/>
                <a:ext cx="156420" cy="134845"/>
              </a:xfrm>
              <a:prstGeom prst="triangle">
                <a:avLst/>
              </a:prstGeom>
              <a:solidFill>
                <a:srgbClr val="A0A0A3"/>
              </a:solidFill>
              <a:ln w="12700" cap="flat">
                <a:noFill/>
                <a:miter lim="400000"/>
              </a:ln>
              <a:effectLst/>
            </p:spPr>
            <p:txBody>
              <a:bodyPr wrap="square" lIns="24383" tIns="24383" rIns="24383" bIns="24383" numCol="1" anchor="ctr">
                <a:noAutofit/>
              </a:bodyPr>
              <a:lstStyle/>
              <a:p>
                <a:pPr defTabSz="228566">
                  <a:defRPr sz="3400" b="0">
                    <a:solidFill>
                      <a:srgbClr val="F4F4F4"/>
                    </a:solidFill>
                    <a:latin typeface="Calibri"/>
                    <a:ea typeface="Calibri"/>
                    <a:cs typeface="Calibri"/>
                    <a:sym typeface="Calibri"/>
                  </a:defRPr>
                </a:pPr>
                <a:endParaRPr/>
              </a:p>
            </p:txBody>
          </p:sp>
        </p:grpSp>
        <p:sp>
          <p:nvSpPr>
            <p:cNvPr id="17" name="Shape 389">
              <a:extLst>
                <a:ext uri="{FF2B5EF4-FFF2-40B4-BE49-F238E27FC236}">
                  <a16:creationId xmlns:a16="http://schemas.microsoft.com/office/drawing/2014/main" id="{D30B5F77-E880-4C1D-9777-02B30C29C0E4}"/>
                </a:ext>
              </a:extLst>
            </p:cNvPr>
            <p:cNvSpPr txBox="1"/>
            <p:nvPr/>
          </p:nvSpPr>
          <p:spPr>
            <a:xfrm rot="18900000">
              <a:off x="-344742" y="3140476"/>
              <a:ext cx="2117535" cy="536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3" tIns="65023" rIns="65023" bIns="65023" numCol="1" anchor="t">
              <a:spAutoFit/>
            </a:bodyPr>
            <a:lstStyle/>
            <a:p>
              <a:pPr algn="r" defTabSz="228566">
                <a:defRPr sz="1800" b="0">
                  <a:solidFill>
                    <a:srgbClr val="070707"/>
                  </a:solidFill>
                  <a:latin typeface="Roboto Light"/>
                  <a:ea typeface="Roboto Light"/>
                  <a:cs typeface="Roboto Light"/>
                  <a:sym typeface="Roboto Light"/>
                </a:defRPr>
              </a:pPr>
              <a:r>
                <a:rPr lang="en-US" sz="1600" dirty="0">
                  <a:latin typeface="+mj-lt"/>
                </a:rPr>
                <a:t>Ancient Greece</a:t>
              </a:r>
              <a:endParaRPr sz="1600" dirty="0">
                <a:latin typeface="+mj-lt"/>
              </a:endParaRPr>
            </a:p>
          </p:txBody>
        </p:sp>
        <p:sp>
          <p:nvSpPr>
            <p:cNvPr id="18" name="Shape 390">
              <a:extLst>
                <a:ext uri="{FF2B5EF4-FFF2-40B4-BE49-F238E27FC236}">
                  <a16:creationId xmlns:a16="http://schemas.microsoft.com/office/drawing/2014/main" id="{F0003498-33E6-4DB3-B607-15F6A5E6E7A4}"/>
                </a:ext>
              </a:extLst>
            </p:cNvPr>
            <p:cNvSpPr/>
            <p:nvPr/>
          </p:nvSpPr>
          <p:spPr>
            <a:xfrm>
              <a:off x="4318098" y="375042"/>
              <a:ext cx="135030" cy="135027"/>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19" name="Shape 391">
              <a:extLst>
                <a:ext uri="{FF2B5EF4-FFF2-40B4-BE49-F238E27FC236}">
                  <a16:creationId xmlns:a16="http://schemas.microsoft.com/office/drawing/2014/main" id="{E477B217-9D33-4750-9D8D-5F5C995FB66E}"/>
                </a:ext>
              </a:extLst>
            </p:cNvPr>
            <p:cNvSpPr/>
            <p:nvPr/>
          </p:nvSpPr>
          <p:spPr>
            <a:xfrm>
              <a:off x="7271272" y="375042"/>
              <a:ext cx="135030" cy="135027"/>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20" name="Shape 392">
              <a:extLst>
                <a:ext uri="{FF2B5EF4-FFF2-40B4-BE49-F238E27FC236}">
                  <a16:creationId xmlns:a16="http://schemas.microsoft.com/office/drawing/2014/main" id="{3E87CE3C-1B0D-4B3F-B6DF-E0D141187225}"/>
                </a:ext>
              </a:extLst>
            </p:cNvPr>
            <p:cNvSpPr/>
            <p:nvPr/>
          </p:nvSpPr>
          <p:spPr>
            <a:xfrm>
              <a:off x="991662" y="2023220"/>
              <a:ext cx="135030" cy="135027"/>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23" name="Shape 393">
              <a:extLst>
                <a:ext uri="{FF2B5EF4-FFF2-40B4-BE49-F238E27FC236}">
                  <a16:creationId xmlns:a16="http://schemas.microsoft.com/office/drawing/2014/main" id="{F124564D-37BE-452D-A7CD-92D7F191D746}"/>
                </a:ext>
              </a:extLst>
            </p:cNvPr>
            <p:cNvSpPr/>
            <p:nvPr/>
          </p:nvSpPr>
          <p:spPr>
            <a:xfrm>
              <a:off x="2125066" y="2023220"/>
              <a:ext cx="135030" cy="135027"/>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24" name="Shape 394">
              <a:extLst>
                <a:ext uri="{FF2B5EF4-FFF2-40B4-BE49-F238E27FC236}">
                  <a16:creationId xmlns:a16="http://schemas.microsoft.com/office/drawing/2014/main" id="{9CDE9F76-68BE-43E4-A65D-CD11D5602CB8}"/>
                </a:ext>
              </a:extLst>
            </p:cNvPr>
            <p:cNvSpPr/>
            <p:nvPr/>
          </p:nvSpPr>
          <p:spPr>
            <a:xfrm flipH="1">
              <a:off x="9652063" y="2014605"/>
              <a:ext cx="166929" cy="141165"/>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25" name="Shape 396">
              <a:extLst>
                <a:ext uri="{FF2B5EF4-FFF2-40B4-BE49-F238E27FC236}">
                  <a16:creationId xmlns:a16="http://schemas.microsoft.com/office/drawing/2014/main" id="{4B46A3C0-2045-4048-85AB-BAB26A92FA05}"/>
                </a:ext>
              </a:extLst>
            </p:cNvPr>
            <p:cNvSpPr txBox="1"/>
            <p:nvPr/>
          </p:nvSpPr>
          <p:spPr>
            <a:xfrm rot="18900000">
              <a:off x="8453817" y="2566493"/>
              <a:ext cx="1152781" cy="5807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3" tIns="65023" rIns="65023" bIns="65023" numCol="1" anchor="t">
              <a:spAutoFit/>
            </a:bodyPr>
            <a:lstStyle>
              <a:lvl1pPr algn="r" defTabSz="325083">
                <a:defRPr sz="1800" b="0">
                  <a:solidFill>
                    <a:srgbClr val="070707"/>
                  </a:solidFill>
                  <a:latin typeface="Roboto Light"/>
                  <a:ea typeface="Roboto Light"/>
                  <a:cs typeface="Roboto Light"/>
                  <a:sym typeface="Roboto Light"/>
                </a:defRPr>
              </a:lvl1pPr>
            </a:lstStyle>
            <a:p>
              <a:r>
                <a:rPr dirty="0">
                  <a:latin typeface="+mj-lt"/>
                </a:rPr>
                <a:t>2</a:t>
              </a:r>
              <a:r>
                <a:rPr lang="en-US" dirty="0">
                  <a:latin typeface="+mj-lt"/>
                </a:rPr>
                <a:t>000s</a:t>
              </a:r>
              <a:endParaRPr dirty="0">
                <a:latin typeface="+mj-lt"/>
              </a:endParaRPr>
            </a:p>
          </p:txBody>
        </p:sp>
        <p:sp>
          <p:nvSpPr>
            <p:cNvPr id="26" name="Shape 397">
              <a:extLst>
                <a:ext uri="{FF2B5EF4-FFF2-40B4-BE49-F238E27FC236}">
                  <a16:creationId xmlns:a16="http://schemas.microsoft.com/office/drawing/2014/main" id="{0CCEC145-0922-4844-8CB8-C5E6EA30D317}"/>
                </a:ext>
              </a:extLst>
            </p:cNvPr>
            <p:cNvSpPr txBox="1"/>
            <p:nvPr/>
          </p:nvSpPr>
          <p:spPr>
            <a:xfrm rot="18900000">
              <a:off x="1978041" y="-421"/>
              <a:ext cx="1149942" cy="5807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3" tIns="65023" rIns="65023" bIns="65023" numCol="1" anchor="t">
              <a:spAutoFit/>
            </a:bodyPr>
            <a:lstStyle/>
            <a:p>
              <a:pPr algn="r" defTabSz="228566">
                <a:defRPr sz="1800" b="0">
                  <a:solidFill>
                    <a:srgbClr val="070707"/>
                  </a:solidFill>
                  <a:latin typeface="Calibri"/>
                  <a:ea typeface="Calibri"/>
                  <a:cs typeface="Calibri"/>
                  <a:sym typeface="Calibri"/>
                </a:defRPr>
              </a:pPr>
              <a:r>
                <a:rPr lang="en-US" dirty="0"/>
                <a:t>1970s</a:t>
              </a:r>
              <a:endParaRPr dirty="0">
                <a:latin typeface="Roboto Light"/>
                <a:ea typeface="Roboto Light"/>
                <a:cs typeface="Roboto Light"/>
                <a:sym typeface="Roboto Light"/>
              </a:endParaRPr>
            </a:p>
          </p:txBody>
        </p:sp>
        <p:sp>
          <p:nvSpPr>
            <p:cNvPr id="27" name="Shape 398">
              <a:extLst>
                <a:ext uri="{FF2B5EF4-FFF2-40B4-BE49-F238E27FC236}">
                  <a16:creationId xmlns:a16="http://schemas.microsoft.com/office/drawing/2014/main" id="{9DDF0CEF-920E-4E0E-BC5E-9F4242C4B604}"/>
                </a:ext>
              </a:extLst>
            </p:cNvPr>
            <p:cNvSpPr txBox="1"/>
            <p:nvPr/>
          </p:nvSpPr>
          <p:spPr>
            <a:xfrm rot="18900000">
              <a:off x="4484771" y="864406"/>
              <a:ext cx="1348622" cy="5807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3" tIns="65023" rIns="65023" bIns="65023" numCol="1" anchor="t">
              <a:spAutoFit/>
            </a:bodyPr>
            <a:lstStyle>
              <a:lvl1pPr algn="r" defTabSz="325083">
                <a:defRPr sz="1800" b="0">
                  <a:solidFill>
                    <a:srgbClr val="070707"/>
                  </a:solidFill>
                  <a:latin typeface="Roboto Light"/>
                  <a:ea typeface="Roboto Light"/>
                  <a:cs typeface="Roboto Light"/>
                  <a:sym typeface="Roboto Light"/>
                </a:defRPr>
              </a:lvl1pPr>
            </a:lstStyle>
            <a:p>
              <a:r>
                <a:rPr lang="en-US" dirty="0">
                  <a:latin typeface="+mn-lt"/>
                </a:rPr>
                <a:t>1980s</a:t>
              </a:r>
              <a:endParaRPr dirty="0">
                <a:latin typeface="+mn-lt"/>
              </a:endParaRPr>
            </a:p>
          </p:txBody>
        </p:sp>
        <p:grpSp>
          <p:nvGrpSpPr>
            <p:cNvPr id="28" name="Group 402">
              <a:extLst>
                <a:ext uri="{FF2B5EF4-FFF2-40B4-BE49-F238E27FC236}">
                  <a16:creationId xmlns:a16="http://schemas.microsoft.com/office/drawing/2014/main" id="{2A0113CD-20B8-4713-A271-A67E61DA4CDD}"/>
                </a:ext>
              </a:extLst>
            </p:cNvPr>
            <p:cNvGrpSpPr/>
            <p:nvPr/>
          </p:nvGrpSpPr>
          <p:grpSpPr>
            <a:xfrm>
              <a:off x="5699451" y="-2"/>
              <a:ext cx="863269" cy="863254"/>
              <a:chOff x="0" y="-1"/>
              <a:chExt cx="863268" cy="863252"/>
            </a:xfrm>
          </p:grpSpPr>
          <p:sp>
            <p:nvSpPr>
              <p:cNvPr id="32" name="Shape 399">
                <a:extLst>
                  <a:ext uri="{FF2B5EF4-FFF2-40B4-BE49-F238E27FC236}">
                    <a16:creationId xmlns:a16="http://schemas.microsoft.com/office/drawing/2014/main" id="{4D910ED7-BF3C-48A9-B236-86E1010EB55A}"/>
                  </a:ext>
                </a:extLst>
              </p:cNvPr>
              <p:cNvSpPr/>
              <p:nvPr/>
            </p:nvSpPr>
            <p:spPr>
              <a:xfrm>
                <a:off x="0" y="-1"/>
                <a:ext cx="863268" cy="863252"/>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33" name="Shape 400">
                <a:extLst>
                  <a:ext uri="{FF2B5EF4-FFF2-40B4-BE49-F238E27FC236}">
                    <a16:creationId xmlns:a16="http://schemas.microsoft.com/office/drawing/2014/main" id="{BC336574-B2F3-485E-A378-6BAEADF61ED9}"/>
                  </a:ext>
                </a:extLst>
              </p:cNvPr>
              <p:cNvSpPr/>
              <p:nvPr/>
            </p:nvSpPr>
            <p:spPr>
              <a:xfrm>
                <a:off x="146689" y="146687"/>
                <a:ext cx="569889" cy="569876"/>
              </a:xfrm>
              <a:prstGeom prst="ellipse">
                <a:avLst/>
              </a:prstGeom>
              <a:solidFill>
                <a:srgbClr val="F4F4F4"/>
              </a:solidFill>
              <a:ln w="114300" cap="flat">
                <a:solidFill>
                  <a:srgbClr val="F78100"/>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grpSp>
        <p:grpSp>
          <p:nvGrpSpPr>
            <p:cNvPr id="29" name="Group 406">
              <a:extLst>
                <a:ext uri="{FF2B5EF4-FFF2-40B4-BE49-F238E27FC236}">
                  <a16:creationId xmlns:a16="http://schemas.microsoft.com/office/drawing/2014/main" id="{8A7B67A2-5E13-462C-B7FB-24B6AA747629}"/>
                </a:ext>
              </a:extLst>
            </p:cNvPr>
            <p:cNvGrpSpPr/>
            <p:nvPr/>
          </p:nvGrpSpPr>
          <p:grpSpPr>
            <a:xfrm>
              <a:off x="7959867" y="112241"/>
              <a:ext cx="863269" cy="863253"/>
              <a:chOff x="0" y="-1"/>
              <a:chExt cx="863268" cy="863252"/>
            </a:xfrm>
          </p:grpSpPr>
          <p:sp>
            <p:nvSpPr>
              <p:cNvPr id="30" name="Shape 403">
                <a:extLst>
                  <a:ext uri="{FF2B5EF4-FFF2-40B4-BE49-F238E27FC236}">
                    <a16:creationId xmlns:a16="http://schemas.microsoft.com/office/drawing/2014/main" id="{57AE8BCE-9910-43C0-8467-23EB27C6B87B}"/>
                  </a:ext>
                </a:extLst>
              </p:cNvPr>
              <p:cNvSpPr/>
              <p:nvPr/>
            </p:nvSpPr>
            <p:spPr>
              <a:xfrm>
                <a:off x="0" y="-1"/>
                <a:ext cx="863268" cy="863252"/>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31" name="Shape 404">
                <a:extLst>
                  <a:ext uri="{FF2B5EF4-FFF2-40B4-BE49-F238E27FC236}">
                    <a16:creationId xmlns:a16="http://schemas.microsoft.com/office/drawing/2014/main" id="{6C73EF2C-9A76-4B57-AF1C-644006FA75AD}"/>
                  </a:ext>
                </a:extLst>
              </p:cNvPr>
              <p:cNvSpPr/>
              <p:nvPr/>
            </p:nvSpPr>
            <p:spPr>
              <a:xfrm>
                <a:off x="146689" y="146687"/>
                <a:ext cx="569889" cy="569876"/>
              </a:xfrm>
              <a:prstGeom prst="ellipse">
                <a:avLst/>
              </a:prstGeom>
              <a:solidFill>
                <a:srgbClr val="F4F4F4"/>
              </a:solidFill>
              <a:ln w="114300" cap="flat">
                <a:solidFill>
                  <a:srgbClr val="81B73A"/>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grpSp>
      </p:grpSp>
      <p:sp>
        <p:nvSpPr>
          <p:cNvPr id="40" name="Shape 413">
            <a:extLst>
              <a:ext uri="{FF2B5EF4-FFF2-40B4-BE49-F238E27FC236}">
                <a16:creationId xmlns:a16="http://schemas.microsoft.com/office/drawing/2014/main" id="{12D2D014-E6E2-40C0-BFFE-115C1C24C620}"/>
              </a:ext>
            </a:extLst>
          </p:cNvPr>
          <p:cNvSpPr txBox="1"/>
          <p:nvPr/>
        </p:nvSpPr>
        <p:spPr>
          <a:xfrm>
            <a:off x="565880" y="1316744"/>
            <a:ext cx="3377470" cy="95410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l" defTabSz="325083">
              <a:defRPr sz="1400" b="0">
                <a:solidFill>
                  <a:srgbClr val="53585F"/>
                </a:solidFill>
                <a:latin typeface="Roboto Light"/>
                <a:ea typeface="Roboto Light"/>
                <a:cs typeface="Roboto Light"/>
                <a:sym typeface="Roboto Light"/>
              </a:defRPr>
            </a:lvl1pPr>
          </a:lstStyle>
          <a:p>
            <a:r>
              <a:rPr lang="en-US" dirty="0">
                <a:latin typeface="+mj-lt"/>
              </a:rPr>
              <a:t>‘Outcome chains’ and Logic Models adopted for planning and assessing social, education and development projects – co-existence of matrix vs. flexible formats continue to this day</a:t>
            </a:r>
            <a:endParaRPr dirty="0">
              <a:latin typeface="+mj-lt"/>
            </a:endParaRPr>
          </a:p>
        </p:txBody>
      </p:sp>
      <p:sp>
        <p:nvSpPr>
          <p:cNvPr id="41" name="Shape 414">
            <a:extLst>
              <a:ext uri="{FF2B5EF4-FFF2-40B4-BE49-F238E27FC236}">
                <a16:creationId xmlns:a16="http://schemas.microsoft.com/office/drawing/2014/main" id="{BAA8D303-CB69-4045-B570-99C8A492595A}"/>
              </a:ext>
            </a:extLst>
          </p:cNvPr>
          <p:cNvSpPr txBox="1"/>
          <p:nvPr/>
        </p:nvSpPr>
        <p:spPr>
          <a:xfrm>
            <a:off x="4586876" y="1280524"/>
            <a:ext cx="2674442" cy="138499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l" defTabSz="325083">
              <a:defRPr sz="1400" b="0">
                <a:solidFill>
                  <a:srgbClr val="53585F"/>
                </a:solidFill>
                <a:latin typeface="Roboto Light"/>
                <a:ea typeface="Roboto Light"/>
                <a:cs typeface="Roboto Light"/>
                <a:sym typeface="Roboto Light"/>
              </a:defRPr>
            </a:lvl1pPr>
          </a:lstStyle>
          <a:p>
            <a:r>
              <a:rPr lang="en-US" dirty="0">
                <a:latin typeface="+mj-lt"/>
              </a:rPr>
              <a:t>Aspen Institute’s 1990s</a:t>
            </a:r>
          </a:p>
          <a:p>
            <a:r>
              <a:rPr lang="en-US" dirty="0">
                <a:latin typeface="+mj-lt"/>
              </a:rPr>
              <a:t>initiative coined ‘theory of change’, applying </a:t>
            </a:r>
            <a:r>
              <a:rPr lang="en-US" dirty="0" err="1">
                <a:latin typeface="+mj-lt"/>
              </a:rPr>
              <a:t>programme</a:t>
            </a:r>
            <a:r>
              <a:rPr lang="en-US" dirty="0">
                <a:latin typeface="+mj-lt"/>
              </a:rPr>
              <a:t> theory to the evaluation of complex community initiatives and social change.</a:t>
            </a:r>
          </a:p>
          <a:p>
            <a:endParaRPr dirty="0">
              <a:latin typeface="+mj-lt"/>
            </a:endParaRPr>
          </a:p>
        </p:txBody>
      </p:sp>
      <p:sp>
        <p:nvSpPr>
          <p:cNvPr id="42" name="Shape 413">
            <a:extLst>
              <a:ext uri="{FF2B5EF4-FFF2-40B4-BE49-F238E27FC236}">
                <a16:creationId xmlns:a16="http://schemas.microsoft.com/office/drawing/2014/main" id="{0B9D0CD2-0A2C-4CC0-9EA7-0D9789AAA9F4}"/>
              </a:ext>
            </a:extLst>
          </p:cNvPr>
          <p:cNvSpPr txBox="1"/>
          <p:nvPr/>
        </p:nvSpPr>
        <p:spPr>
          <a:xfrm>
            <a:off x="1219200" y="5181600"/>
            <a:ext cx="1890050" cy="116954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l" defTabSz="325083">
              <a:defRPr sz="1400" b="0">
                <a:solidFill>
                  <a:srgbClr val="53585F"/>
                </a:solidFill>
                <a:latin typeface="Roboto Light"/>
                <a:ea typeface="Roboto Light"/>
                <a:cs typeface="Roboto Light"/>
                <a:sym typeface="Roboto Light"/>
              </a:defRPr>
            </a:lvl1pPr>
          </a:lstStyle>
          <a:p>
            <a:r>
              <a:rPr lang="en-US" dirty="0">
                <a:latin typeface="+mj-lt"/>
              </a:rPr>
              <a:t>Epictetus writes “First say what you would be, then do what you have to do” – theory of intentional action </a:t>
            </a:r>
          </a:p>
        </p:txBody>
      </p:sp>
      <p:sp>
        <p:nvSpPr>
          <p:cNvPr id="43" name="Shape 379">
            <a:extLst>
              <a:ext uri="{FF2B5EF4-FFF2-40B4-BE49-F238E27FC236}">
                <a16:creationId xmlns:a16="http://schemas.microsoft.com/office/drawing/2014/main" id="{C054B539-3D33-49E0-8F96-02EB761104EF}"/>
              </a:ext>
            </a:extLst>
          </p:cNvPr>
          <p:cNvSpPr/>
          <p:nvPr/>
        </p:nvSpPr>
        <p:spPr>
          <a:xfrm>
            <a:off x="1066800" y="4038600"/>
            <a:ext cx="400704" cy="400695"/>
          </a:xfrm>
          <a:prstGeom prst="ellipse">
            <a:avLst/>
          </a:prstGeom>
          <a:solidFill>
            <a:srgbClr val="F4F4F4"/>
          </a:solidFill>
          <a:ln w="114300" cap="flat">
            <a:solidFill>
              <a:srgbClr val="511834"/>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44" name="Shape 413">
            <a:extLst>
              <a:ext uri="{FF2B5EF4-FFF2-40B4-BE49-F238E27FC236}">
                <a16:creationId xmlns:a16="http://schemas.microsoft.com/office/drawing/2014/main" id="{21315853-2574-4E01-B51E-81E3AF464E15}"/>
              </a:ext>
            </a:extLst>
          </p:cNvPr>
          <p:cNvSpPr txBox="1"/>
          <p:nvPr/>
        </p:nvSpPr>
        <p:spPr>
          <a:xfrm>
            <a:off x="3811400" y="3733800"/>
            <a:ext cx="2439554" cy="224676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l" defTabSz="325083">
              <a:defRPr sz="1400" b="0">
                <a:solidFill>
                  <a:srgbClr val="53585F"/>
                </a:solidFill>
                <a:latin typeface="Roboto Light"/>
                <a:ea typeface="Roboto Light"/>
                <a:cs typeface="Roboto Light"/>
                <a:sym typeface="Roboto Light"/>
              </a:defRPr>
            </a:lvl1pPr>
          </a:lstStyle>
          <a:p>
            <a:r>
              <a:rPr lang="en-GB" dirty="0">
                <a:latin typeface="+mj-lt"/>
              </a:rPr>
              <a:t>‘Programme theory’ and ‘theory-driven evaluation’ become established concepts, e.g. Chen 1990.</a:t>
            </a:r>
          </a:p>
          <a:p>
            <a:endParaRPr lang="en-GB" dirty="0">
              <a:latin typeface="+mj-lt"/>
            </a:endParaRPr>
          </a:p>
          <a:p>
            <a:r>
              <a:rPr lang="en-GB" dirty="0">
                <a:latin typeface="+mj-lt"/>
              </a:rPr>
              <a:t>Public sector management reforms in Canada and Australia create ‘boom’ in programme theory; the Log Frame comes to the UK.</a:t>
            </a:r>
          </a:p>
        </p:txBody>
      </p:sp>
      <p:sp>
        <p:nvSpPr>
          <p:cNvPr id="45" name="Shape 414">
            <a:extLst>
              <a:ext uri="{FF2B5EF4-FFF2-40B4-BE49-F238E27FC236}">
                <a16:creationId xmlns:a16="http://schemas.microsoft.com/office/drawing/2014/main" id="{94CB3E53-B2E3-46FD-A5AA-A2CA98D3ACE3}"/>
              </a:ext>
            </a:extLst>
          </p:cNvPr>
          <p:cNvSpPr txBox="1"/>
          <p:nvPr/>
        </p:nvSpPr>
        <p:spPr>
          <a:xfrm>
            <a:off x="7049003" y="4724400"/>
            <a:ext cx="1878609" cy="203132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l" defTabSz="325083">
              <a:defRPr sz="1400" b="0">
                <a:solidFill>
                  <a:srgbClr val="53585F"/>
                </a:solidFill>
                <a:latin typeface="Roboto Light"/>
                <a:ea typeface="Roboto Light"/>
                <a:cs typeface="Roboto Light"/>
                <a:sym typeface="Roboto Light"/>
              </a:defRPr>
            </a:lvl1pPr>
          </a:lstStyle>
          <a:p>
            <a:r>
              <a:rPr lang="en-US" dirty="0">
                <a:latin typeface="+mj-lt"/>
              </a:rPr>
              <a:t>International evaluation standards and practices established; ToC now a mainstream approach as evaluation refines approaches to testing and establishing causal linkages.</a:t>
            </a:r>
          </a:p>
          <a:p>
            <a:endParaRPr lang="en-US" dirty="0">
              <a:latin typeface="+mj-lt"/>
            </a:endParaRPr>
          </a:p>
        </p:txBody>
      </p:sp>
      <p:sp>
        <p:nvSpPr>
          <p:cNvPr id="47" name="Shape 378">
            <a:extLst>
              <a:ext uri="{FF2B5EF4-FFF2-40B4-BE49-F238E27FC236}">
                <a16:creationId xmlns:a16="http://schemas.microsoft.com/office/drawing/2014/main" id="{C34A7FA9-F32B-4A36-8301-F0F304485027}"/>
              </a:ext>
            </a:extLst>
          </p:cNvPr>
          <p:cNvSpPr/>
          <p:nvPr/>
        </p:nvSpPr>
        <p:spPr>
          <a:xfrm>
            <a:off x="7364459" y="3859260"/>
            <a:ext cx="606986" cy="606976"/>
          </a:xfrm>
          <a:prstGeom prst="ellipse">
            <a:avLst/>
          </a:prstGeom>
          <a:solidFill>
            <a:srgbClr val="F4F4F4"/>
          </a:solidFill>
          <a:ln w="3175" cap="flat">
            <a:solidFill>
              <a:srgbClr val="A0A0A3"/>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48" name="Shape 379">
            <a:extLst>
              <a:ext uri="{FF2B5EF4-FFF2-40B4-BE49-F238E27FC236}">
                <a16:creationId xmlns:a16="http://schemas.microsoft.com/office/drawing/2014/main" id="{E7B090E6-2AB6-48E2-B466-AA5C15121598}"/>
              </a:ext>
            </a:extLst>
          </p:cNvPr>
          <p:cNvSpPr/>
          <p:nvPr/>
        </p:nvSpPr>
        <p:spPr>
          <a:xfrm>
            <a:off x="7467600" y="3962400"/>
            <a:ext cx="400704" cy="400695"/>
          </a:xfrm>
          <a:prstGeom prst="ellipse">
            <a:avLst/>
          </a:prstGeom>
          <a:solidFill>
            <a:srgbClr val="F4F4F4"/>
          </a:solidFill>
          <a:ln w="114300" cap="flat">
            <a:solidFill>
              <a:srgbClr val="511834"/>
            </a:solidFill>
            <a:prstDash val="solid"/>
            <a:bevel/>
          </a:ln>
          <a:effectLst/>
        </p:spPr>
        <p:txBody>
          <a:bodyPr wrap="square" lIns="24383" tIns="24383" rIns="24383" bIns="24383" numCol="1" anchor="ctr">
            <a:noAutofit/>
          </a:bodyPr>
          <a:lstStyle/>
          <a:p>
            <a:pPr defTabSz="228566">
              <a:defRPr sz="3400" b="0">
                <a:solidFill>
                  <a:srgbClr val="070707"/>
                </a:solidFill>
                <a:latin typeface="Calibri"/>
                <a:ea typeface="Calibri"/>
                <a:cs typeface="Calibri"/>
                <a:sym typeface="Calibri"/>
              </a:defRPr>
            </a:pPr>
            <a:endParaRPr/>
          </a:p>
        </p:txBody>
      </p:sp>
      <p:sp>
        <p:nvSpPr>
          <p:cNvPr id="49" name="Shape 396">
            <a:extLst>
              <a:ext uri="{FF2B5EF4-FFF2-40B4-BE49-F238E27FC236}">
                <a16:creationId xmlns:a16="http://schemas.microsoft.com/office/drawing/2014/main" id="{514FED8B-4E27-4872-AA59-F283176AC9CA}"/>
              </a:ext>
            </a:extLst>
          </p:cNvPr>
          <p:cNvSpPr txBox="1"/>
          <p:nvPr/>
        </p:nvSpPr>
        <p:spPr>
          <a:xfrm rot="18900000">
            <a:off x="6322950" y="2378887"/>
            <a:ext cx="810549" cy="4083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3" tIns="65023" rIns="65023" bIns="65023" numCol="1" anchor="t">
            <a:spAutoFit/>
          </a:bodyPr>
          <a:lstStyle>
            <a:lvl1pPr algn="r" defTabSz="325083">
              <a:defRPr sz="1800" b="0">
                <a:solidFill>
                  <a:srgbClr val="070707"/>
                </a:solidFill>
                <a:latin typeface="Roboto Light"/>
                <a:ea typeface="Roboto Light"/>
                <a:cs typeface="Roboto Light"/>
                <a:sym typeface="Roboto Light"/>
              </a:defRPr>
            </a:lvl1pPr>
          </a:lstStyle>
          <a:p>
            <a:r>
              <a:rPr lang="en-US" dirty="0">
                <a:latin typeface="+mj-lt"/>
              </a:rPr>
              <a:t>1990s</a:t>
            </a:r>
            <a:endParaRPr dirty="0">
              <a:latin typeface="+mj-lt"/>
            </a:endParaRPr>
          </a:p>
        </p:txBody>
      </p:sp>
      <p:sp>
        <p:nvSpPr>
          <p:cNvPr id="46" name="Shape 396">
            <a:extLst>
              <a:ext uri="{FF2B5EF4-FFF2-40B4-BE49-F238E27FC236}">
                <a16:creationId xmlns:a16="http://schemas.microsoft.com/office/drawing/2014/main" id="{49B7A0BB-8465-4744-BA80-1AAE1EF7B4CB}"/>
              </a:ext>
            </a:extLst>
          </p:cNvPr>
          <p:cNvSpPr txBox="1"/>
          <p:nvPr/>
        </p:nvSpPr>
        <p:spPr>
          <a:xfrm rot="18900000">
            <a:off x="7715624" y="3467295"/>
            <a:ext cx="810549" cy="4083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3" tIns="65023" rIns="65023" bIns="65023" numCol="1" anchor="t">
            <a:spAutoFit/>
          </a:bodyPr>
          <a:lstStyle>
            <a:lvl1pPr algn="r" defTabSz="325083">
              <a:defRPr sz="1800" b="0">
                <a:solidFill>
                  <a:srgbClr val="070707"/>
                </a:solidFill>
                <a:latin typeface="Roboto Light"/>
                <a:ea typeface="Roboto Light"/>
                <a:cs typeface="Roboto Light"/>
                <a:sym typeface="Roboto Light"/>
              </a:defRPr>
            </a:lvl1pPr>
          </a:lstStyle>
          <a:p>
            <a:r>
              <a:rPr dirty="0">
                <a:latin typeface="+mj-lt"/>
              </a:rPr>
              <a:t>2</a:t>
            </a:r>
            <a:r>
              <a:rPr lang="en-US" dirty="0">
                <a:latin typeface="+mj-lt"/>
              </a:rPr>
              <a:t>010s</a:t>
            </a:r>
            <a:endParaRPr dirty="0">
              <a:latin typeface="+mj-lt"/>
            </a:endParaRPr>
          </a:p>
        </p:txBody>
      </p:sp>
      <p:sp>
        <p:nvSpPr>
          <p:cNvPr id="2" name="TextBox 1">
            <a:extLst>
              <a:ext uri="{FF2B5EF4-FFF2-40B4-BE49-F238E27FC236}">
                <a16:creationId xmlns:a16="http://schemas.microsoft.com/office/drawing/2014/main" id="{FDDC4F14-1141-9C4D-951D-753C36AC8D05}"/>
              </a:ext>
            </a:extLst>
          </p:cNvPr>
          <p:cNvSpPr txBox="1"/>
          <p:nvPr/>
        </p:nvSpPr>
        <p:spPr>
          <a:xfrm>
            <a:off x="1946468" y="6411452"/>
            <a:ext cx="4110793" cy="430887"/>
          </a:xfrm>
          <a:prstGeom prst="rect">
            <a:avLst/>
          </a:prstGeom>
          <a:noFill/>
        </p:spPr>
        <p:txBody>
          <a:bodyPr wrap="square" rtlCol="0">
            <a:spAutoFit/>
          </a:bodyPr>
          <a:lstStyle/>
          <a:p>
            <a:r>
              <a:rPr lang="en-US" sz="1050" dirty="0">
                <a:latin typeface="Calibri Light" panose="020F0302020204030204" pitchFamily="34" charset="0"/>
                <a:cs typeface="Calibri Light" panose="020F0302020204030204" pitchFamily="34" charset="0"/>
              </a:rPr>
              <a:t>For more, see ‘Purposeful Program Theory’, Sue Funnell and Patricia Rogers, 2011 </a:t>
            </a:r>
          </a:p>
        </p:txBody>
      </p:sp>
      <p:sp>
        <p:nvSpPr>
          <p:cNvPr id="50" name="Shape 414">
            <a:extLst>
              <a:ext uri="{FF2B5EF4-FFF2-40B4-BE49-F238E27FC236}">
                <a16:creationId xmlns:a16="http://schemas.microsoft.com/office/drawing/2014/main" id="{0E0F9DAE-7F7C-CA4B-8F8F-B2F0A4A138D0}"/>
              </a:ext>
            </a:extLst>
          </p:cNvPr>
          <p:cNvSpPr txBox="1"/>
          <p:nvPr/>
        </p:nvSpPr>
        <p:spPr>
          <a:xfrm>
            <a:off x="7236139" y="2207863"/>
            <a:ext cx="1602668" cy="116954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l" defTabSz="325083">
              <a:defRPr sz="1400" b="0">
                <a:solidFill>
                  <a:srgbClr val="53585F"/>
                </a:solidFill>
                <a:latin typeface="Roboto Light"/>
                <a:ea typeface="Roboto Light"/>
                <a:cs typeface="Roboto Light"/>
                <a:sym typeface="Roboto Light"/>
              </a:defRPr>
            </a:lvl1pPr>
          </a:lstStyle>
          <a:p>
            <a:r>
              <a:rPr lang="en-GB" dirty="0">
                <a:latin typeface="+mj-lt"/>
              </a:rPr>
              <a:t>ToC as a collective process resonates with civil society organisations in development sector </a:t>
            </a:r>
            <a:endParaRPr dirty="0">
              <a:latin typeface="+mj-lt"/>
            </a:endParaRPr>
          </a:p>
        </p:txBody>
      </p:sp>
    </p:spTree>
    <p:extLst>
      <p:ext uri="{BB962C8B-B14F-4D97-AF65-F5344CB8AC3E}">
        <p14:creationId xmlns:p14="http://schemas.microsoft.com/office/powerpoint/2010/main" val="18186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
                                          </p:val>
                                        </p:tav>
                                        <p:tav tm="100000">
                                          <p:val>
                                            <p:strVal val="#ppt_x"/>
                                          </p:val>
                                        </p:tav>
                                      </p:tavLst>
                                    </p:anim>
                                    <p:anim calcmode="lin" valueType="num">
                                      <p:cBhvr>
                                        <p:cTn id="8" dur="1000" fill="hold"/>
                                        <p:tgtEl>
                                          <p:spTgt spid="11"/>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42"/>
                                        </p:tgtEl>
                                        <p:attrNameLst>
                                          <p:attrName>style.visibility</p:attrName>
                                        </p:attrNameLst>
                                      </p:cBhvr>
                                      <p:to>
                                        <p:strVal val="visible"/>
                                      </p:to>
                                    </p:set>
                                    <p:anim calcmode="lin" valueType="num">
                                      <p:cBhvr>
                                        <p:cTn id="19" dur="700" fill="hold"/>
                                        <p:tgtEl>
                                          <p:spTgt spid="42"/>
                                        </p:tgtEl>
                                        <p:attrNameLst>
                                          <p:attrName>ppt_x</p:attrName>
                                        </p:attrNameLst>
                                      </p:cBhvr>
                                      <p:tavLst>
                                        <p:tav tm="0">
                                          <p:val>
                                            <p:strVal val="0-#ppt_w/2"/>
                                          </p:val>
                                        </p:tav>
                                        <p:tav tm="100000">
                                          <p:val>
                                            <p:strVal val="#ppt_x"/>
                                          </p:val>
                                        </p:tav>
                                      </p:tavLst>
                                    </p:anim>
                                    <p:anim calcmode="lin" valueType="num">
                                      <p:cBhvr>
                                        <p:cTn id="20" dur="7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p:tmAbs val="0"/>
                                  </p:iterate>
                                  <p:childTnLst>
                                    <p:set>
                                      <p:cBhvr>
                                        <p:cTn id="24" fill="hold"/>
                                        <p:tgtEl>
                                          <p:spTgt spid="40"/>
                                        </p:tgtEl>
                                        <p:attrNameLst>
                                          <p:attrName>style.visibility</p:attrName>
                                        </p:attrNameLst>
                                      </p:cBhvr>
                                      <p:to>
                                        <p:strVal val="visible"/>
                                      </p:to>
                                    </p:set>
                                    <p:anim calcmode="lin" valueType="num">
                                      <p:cBhvr>
                                        <p:cTn id="25" dur="700" fill="hold"/>
                                        <p:tgtEl>
                                          <p:spTgt spid="40"/>
                                        </p:tgtEl>
                                        <p:attrNameLst>
                                          <p:attrName>ppt_x</p:attrName>
                                        </p:attrNameLst>
                                      </p:cBhvr>
                                      <p:tavLst>
                                        <p:tav tm="0">
                                          <p:val>
                                            <p:strVal val="0-#ppt_w/2"/>
                                          </p:val>
                                        </p:tav>
                                        <p:tav tm="100000">
                                          <p:val>
                                            <p:strVal val="#ppt_x"/>
                                          </p:val>
                                        </p:tav>
                                      </p:tavLst>
                                    </p:anim>
                                    <p:anim calcmode="lin" valueType="num">
                                      <p:cBhvr>
                                        <p:cTn id="26" dur="7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iterate>
                                    <p:tmAbs val="0"/>
                                  </p:iterate>
                                  <p:childTnLst>
                                    <p:set>
                                      <p:cBhvr>
                                        <p:cTn id="30" fill="hold"/>
                                        <p:tgtEl>
                                          <p:spTgt spid="44"/>
                                        </p:tgtEl>
                                        <p:attrNameLst>
                                          <p:attrName>style.visibility</p:attrName>
                                        </p:attrNameLst>
                                      </p:cBhvr>
                                      <p:to>
                                        <p:strVal val="visible"/>
                                      </p:to>
                                    </p:set>
                                    <p:anim calcmode="lin" valueType="num">
                                      <p:cBhvr>
                                        <p:cTn id="31" dur="700" fill="hold"/>
                                        <p:tgtEl>
                                          <p:spTgt spid="44"/>
                                        </p:tgtEl>
                                        <p:attrNameLst>
                                          <p:attrName>ppt_x</p:attrName>
                                        </p:attrNameLst>
                                      </p:cBhvr>
                                      <p:tavLst>
                                        <p:tav tm="0">
                                          <p:val>
                                            <p:strVal val="0-#ppt_w/2"/>
                                          </p:val>
                                        </p:tav>
                                        <p:tav tm="100000">
                                          <p:val>
                                            <p:strVal val="#ppt_x"/>
                                          </p:val>
                                        </p:tav>
                                      </p:tavLst>
                                    </p:anim>
                                    <p:anim calcmode="lin" valueType="num">
                                      <p:cBhvr>
                                        <p:cTn id="32" dur="7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iterate>
                                    <p:tmAbs val="0"/>
                                  </p:iterate>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700" fill="hold"/>
                                        <p:tgtEl>
                                          <p:spTgt spid="41"/>
                                        </p:tgtEl>
                                        <p:attrNameLst>
                                          <p:attrName>ppt_x</p:attrName>
                                        </p:attrNameLst>
                                      </p:cBhvr>
                                      <p:tavLst>
                                        <p:tav tm="0">
                                          <p:val>
                                            <p:strVal val="1+#ppt_w/2"/>
                                          </p:val>
                                        </p:tav>
                                        <p:tav tm="100000">
                                          <p:val>
                                            <p:strVal val="#ppt_x"/>
                                          </p:val>
                                        </p:tav>
                                      </p:tavLst>
                                    </p:anim>
                                    <p:anim calcmode="lin" valueType="num">
                                      <p:cBhvr additive="base">
                                        <p:cTn id="38" dur="7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iterate>
                                    <p:tmAbs val="0"/>
                                  </p:iterate>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700" fill="hold"/>
                                        <p:tgtEl>
                                          <p:spTgt spid="50"/>
                                        </p:tgtEl>
                                        <p:attrNameLst>
                                          <p:attrName>ppt_x</p:attrName>
                                        </p:attrNameLst>
                                      </p:cBhvr>
                                      <p:tavLst>
                                        <p:tav tm="0">
                                          <p:val>
                                            <p:strVal val="1+#ppt_w/2"/>
                                          </p:val>
                                        </p:tav>
                                        <p:tav tm="100000">
                                          <p:val>
                                            <p:strVal val="#ppt_x"/>
                                          </p:val>
                                        </p:tav>
                                      </p:tavLst>
                                    </p:anim>
                                    <p:anim calcmode="lin" valueType="num">
                                      <p:cBhvr additive="base">
                                        <p:cTn id="44" dur="7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iterate>
                                    <p:tmAbs val="0"/>
                                  </p:iterate>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700" fill="hold"/>
                                        <p:tgtEl>
                                          <p:spTgt spid="45"/>
                                        </p:tgtEl>
                                        <p:attrNameLst>
                                          <p:attrName>ppt_x</p:attrName>
                                        </p:attrNameLst>
                                      </p:cBhvr>
                                      <p:tavLst>
                                        <p:tav tm="0">
                                          <p:val>
                                            <p:strVal val="1+#ppt_w/2"/>
                                          </p:val>
                                        </p:tav>
                                        <p:tav tm="100000">
                                          <p:val>
                                            <p:strVal val="#ppt_x"/>
                                          </p:val>
                                        </p:tav>
                                      </p:tavLst>
                                    </p:anim>
                                    <p:anim calcmode="lin" valueType="num">
                                      <p:cBhvr additive="base">
                                        <p:cTn id="50" dur="7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P spid="40" grpId="0" animBg="1" advAuto="0"/>
      <p:bldP spid="41" grpId="0" animBg="1" advAuto="0"/>
      <p:bldP spid="42" grpId="0" animBg="1" advAuto="0"/>
      <p:bldP spid="44" grpId="0" animBg="1" advAuto="0"/>
      <p:bldP spid="45" grpId="0" animBg="1" advAuto="0"/>
      <p:bldP spid="49" grpId="0"/>
      <p:bldP spid="46" grpId="0"/>
      <p:bldP spid="5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71600" y="380563"/>
            <a:ext cx="7344816" cy="461665"/>
          </a:xfrm>
          <a:prstGeom prst="rect">
            <a:avLst/>
          </a:prstGeom>
          <a:noFill/>
        </p:spPr>
        <p:txBody>
          <a:bodyPr wrap="square" rtlCol="0">
            <a:spAutoFit/>
          </a:bodyPr>
          <a:lstStyle/>
          <a:p>
            <a:pPr algn="ctr"/>
            <a:r>
              <a:rPr lang="en-GB" sz="2400" dirty="0">
                <a:solidFill>
                  <a:schemeClr val="tx2">
                    <a:lumMod val="75000"/>
                  </a:schemeClr>
                </a:solidFill>
                <a:latin typeface="Helvetica Light"/>
                <a:cs typeface="Helvetica Light"/>
              </a:rPr>
              <a:t>Where does ToC come </a:t>
            </a:r>
            <a:r>
              <a:rPr lang="en-GB" sz="2400">
                <a:solidFill>
                  <a:schemeClr val="tx2">
                    <a:lumMod val="75000"/>
                  </a:schemeClr>
                </a:solidFill>
                <a:latin typeface="Helvetica Light"/>
                <a:cs typeface="Helvetica Light"/>
              </a:rPr>
              <a:t>from?</a:t>
            </a:r>
            <a:endParaRPr lang="en-GB" sz="2400" dirty="0">
              <a:solidFill>
                <a:schemeClr val="tx2">
                  <a:lumMod val="75000"/>
                </a:schemeClr>
              </a:solidFill>
              <a:latin typeface="Helvetica Light"/>
              <a:cs typeface="Helvetica Light"/>
            </a:endParaRPr>
          </a:p>
        </p:txBody>
      </p:sp>
      <p:sp>
        <p:nvSpPr>
          <p:cNvPr id="13" name="TextBox 12"/>
          <p:cNvSpPr txBox="1"/>
          <p:nvPr/>
        </p:nvSpPr>
        <p:spPr>
          <a:xfrm>
            <a:off x="6509993" y="6433831"/>
            <a:ext cx="648072" cy="276999"/>
          </a:xfrm>
          <a:prstGeom prst="rect">
            <a:avLst/>
          </a:prstGeom>
          <a:noFill/>
        </p:spPr>
        <p:txBody>
          <a:bodyPr wrap="square" rtlCol="0">
            <a:spAutoFit/>
          </a:bodyPr>
          <a:lstStyle/>
          <a:p>
            <a:r>
              <a:rPr lang="en-GB" sz="1200" dirty="0" err="1"/>
              <a:t>Hivos</a:t>
            </a:r>
            <a:endParaRPr lang="en-GB" sz="1200" dirty="0"/>
          </a:p>
        </p:txBody>
      </p:sp>
      <p:pic>
        <p:nvPicPr>
          <p:cNvPr id="1026"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3568" y="941800"/>
            <a:ext cx="7488832" cy="5802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83568" y="4221088"/>
            <a:ext cx="1296144" cy="307777"/>
          </a:xfrm>
          <a:prstGeom prst="rect">
            <a:avLst/>
          </a:prstGeom>
          <a:noFill/>
        </p:spPr>
        <p:txBody>
          <a:bodyPr wrap="square" rtlCol="0">
            <a:spAutoFit/>
          </a:bodyPr>
          <a:lstStyle/>
          <a:p>
            <a:r>
              <a:rPr lang="en-GB" sz="1400" b="1" dirty="0">
                <a:solidFill>
                  <a:schemeClr val="accent6">
                    <a:lumMod val="75000"/>
                  </a:schemeClr>
                </a:solidFill>
              </a:rPr>
              <a:t>Results chains</a:t>
            </a:r>
          </a:p>
        </p:txBody>
      </p:sp>
      <p:sp>
        <p:nvSpPr>
          <p:cNvPr id="12" name="Cloud 11"/>
          <p:cNvSpPr/>
          <p:nvPr/>
        </p:nvSpPr>
        <p:spPr>
          <a:xfrm>
            <a:off x="6767736" y="4437112"/>
            <a:ext cx="2376264" cy="223224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Helvetica Light"/>
                <a:cs typeface="Helvetica Light"/>
              </a:rPr>
              <a:t>‘Theory of change thinking’</a:t>
            </a:r>
          </a:p>
        </p:txBody>
      </p:sp>
      <p:sp>
        <p:nvSpPr>
          <p:cNvPr id="11" name="TextBox 10"/>
          <p:cNvSpPr txBox="1"/>
          <p:nvPr/>
        </p:nvSpPr>
        <p:spPr>
          <a:xfrm>
            <a:off x="143508" y="6530860"/>
            <a:ext cx="2232248" cy="276999"/>
          </a:xfrm>
          <a:prstGeom prst="rect">
            <a:avLst/>
          </a:prstGeom>
          <a:noFill/>
        </p:spPr>
        <p:txBody>
          <a:bodyPr wrap="square" rtlCol="0">
            <a:spAutoFit/>
          </a:bodyPr>
          <a:lstStyle/>
          <a:p>
            <a:r>
              <a:rPr lang="en-GB" sz="1200" dirty="0"/>
              <a:t>Adapted from James , 2011</a:t>
            </a:r>
          </a:p>
        </p:txBody>
      </p:sp>
      <p:sp>
        <p:nvSpPr>
          <p:cNvPr id="9" name="TextBox 8"/>
          <p:cNvSpPr txBox="1"/>
          <p:nvPr/>
        </p:nvSpPr>
        <p:spPr>
          <a:xfrm>
            <a:off x="3002602" y="4005645"/>
            <a:ext cx="1296144" cy="523220"/>
          </a:xfrm>
          <a:prstGeom prst="rect">
            <a:avLst/>
          </a:prstGeom>
          <a:noFill/>
        </p:spPr>
        <p:txBody>
          <a:bodyPr wrap="square" rtlCol="0">
            <a:spAutoFit/>
          </a:bodyPr>
          <a:lstStyle/>
          <a:p>
            <a:r>
              <a:rPr lang="en-GB" sz="1400" b="1" dirty="0">
                <a:solidFill>
                  <a:schemeClr val="accent6">
                    <a:lumMod val="75000"/>
                  </a:schemeClr>
                </a:solidFill>
              </a:rPr>
              <a:t>Adaptive management</a:t>
            </a:r>
          </a:p>
        </p:txBody>
      </p:sp>
    </p:spTree>
    <p:extLst>
      <p:ext uri="{BB962C8B-B14F-4D97-AF65-F5344CB8AC3E}">
        <p14:creationId xmlns:p14="http://schemas.microsoft.com/office/powerpoint/2010/main" val="201452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5" y="276999"/>
            <a:ext cx="4273825" cy="629031"/>
          </a:xfrm>
        </p:spPr>
        <p:txBody>
          <a:bodyPr>
            <a:noAutofit/>
          </a:bodyPr>
          <a:lstStyle/>
          <a:p>
            <a:r>
              <a:rPr lang="en-GB" sz="2400" dirty="0"/>
              <a:t>What is ToC really about? </a:t>
            </a:r>
          </a:p>
        </p:txBody>
      </p:sp>
      <p:pic>
        <p:nvPicPr>
          <p:cNvPr id="4" name="Content Placeholder 3" descr="piece workers kpd beans sorting jen leavy march 2016.jpg"/>
          <p:cNvPicPr>
            <a:picLocks noGrp="1" noChangeAspect="1"/>
          </p:cNvPicPr>
          <p:nvPr>
            <p:ph idx="1"/>
          </p:nvPr>
        </p:nvPicPr>
        <p:blipFill>
          <a:blip r:embed="rId3" cstate="print">
            <a:extLst>
              <a:ext uri="{28A0092B-C50C-407E-A947-70E740481C1C}">
                <a14:useLocalDpi xmlns:a14="http://schemas.microsoft.com/office/drawing/2010/main"/>
              </a:ext>
            </a:extLst>
          </a:blip>
          <a:srcRect l="-40915" r="-40915"/>
          <a:stretch>
            <a:fillRect/>
          </a:stretch>
        </p:blipFill>
        <p:spPr>
          <a:xfrm>
            <a:off x="4364435" y="2146852"/>
            <a:ext cx="4941580" cy="2196790"/>
          </a:xfrm>
          <a:prstGeom prst="rect">
            <a:avLst/>
          </a:prstGeom>
        </p:spPr>
      </p:pic>
      <p:sp>
        <p:nvSpPr>
          <p:cNvPr id="5" name="Rectangle 4"/>
          <p:cNvSpPr/>
          <p:nvPr/>
        </p:nvSpPr>
        <p:spPr>
          <a:xfrm>
            <a:off x="5424351" y="4343642"/>
            <a:ext cx="3406566" cy="577338"/>
          </a:xfrm>
          <a:prstGeom prst="rect">
            <a:avLst/>
          </a:prstGeom>
        </p:spPr>
        <p:txBody>
          <a:bodyPr wrap="square">
            <a:spAutoFit/>
          </a:bodyPr>
          <a:lstStyle/>
          <a:p>
            <a:r>
              <a:rPr lang="en-GB" sz="788" dirty="0">
                <a:latin typeface="Helvetica Light"/>
                <a:cs typeface="Helvetica Light"/>
              </a:rPr>
              <a:t>Women working for </a:t>
            </a:r>
            <a:r>
              <a:rPr lang="en-GB" sz="788" dirty="0" err="1">
                <a:latin typeface="Helvetica Light"/>
                <a:cs typeface="Helvetica Light"/>
              </a:rPr>
              <a:t>Kaderes</a:t>
            </a:r>
            <a:r>
              <a:rPr lang="en-GB" sz="788" dirty="0">
                <a:latin typeface="Helvetica Light"/>
                <a:cs typeface="Helvetica Light"/>
              </a:rPr>
              <a:t> Peasant Development Ltd, </a:t>
            </a:r>
            <a:r>
              <a:rPr lang="en-GB" sz="788" dirty="0" err="1">
                <a:latin typeface="Helvetica Light"/>
                <a:cs typeface="Helvetica Light"/>
              </a:rPr>
              <a:t>Kayanga</a:t>
            </a:r>
            <a:r>
              <a:rPr lang="en-GB" sz="788" dirty="0">
                <a:latin typeface="Helvetica Light"/>
                <a:cs typeface="Helvetica Light"/>
              </a:rPr>
              <a:t>, Tanzania  </a:t>
            </a:r>
          </a:p>
          <a:p>
            <a:r>
              <a:rPr lang="de-DE" sz="788" dirty="0">
                <a:latin typeface="Helvetica Light"/>
                <a:cs typeface="Helvetica Light"/>
              </a:rPr>
              <a:t>© Jennifer </a:t>
            </a:r>
            <a:r>
              <a:rPr lang="de-DE" sz="788" dirty="0" err="1">
                <a:latin typeface="Helvetica Light"/>
                <a:cs typeface="Helvetica Light"/>
              </a:rPr>
              <a:t>Leavy</a:t>
            </a:r>
            <a:r>
              <a:rPr lang="de-DE" sz="788" dirty="0">
                <a:latin typeface="Helvetica Light"/>
                <a:cs typeface="Helvetica Light"/>
              </a:rPr>
              <a:t> 2016</a:t>
            </a:r>
            <a:endParaRPr lang="en-GB" sz="788" dirty="0">
              <a:latin typeface="Helvetica Light"/>
              <a:cs typeface="Helvetica Light"/>
            </a:endParaRPr>
          </a:p>
          <a:p>
            <a:endParaRPr lang="en-GB" sz="788" dirty="0">
              <a:latin typeface="Helvetica Light"/>
              <a:cs typeface="Helvetica Light"/>
            </a:endParaRPr>
          </a:p>
        </p:txBody>
      </p:sp>
      <p:sp>
        <p:nvSpPr>
          <p:cNvPr id="3" name="Rectangle 2">
            <a:extLst>
              <a:ext uri="{FF2B5EF4-FFF2-40B4-BE49-F238E27FC236}">
                <a16:creationId xmlns:a16="http://schemas.microsoft.com/office/drawing/2014/main" id="{4BDC671A-DD40-D54E-9928-15101809B7B0}"/>
              </a:ext>
            </a:extLst>
          </p:cNvPr>
          <p:cNvSpPr/>
          <p:nvPr/>
        </p:nvSpPr>
        <p:spPr>
          <a:xfrm>
            <a:off x="298175" y="906030"/>
            <a:ext cx="4855265" cy="5632311"/>
          </a:xfrm>
          <a:prstGeom prst="rect">
            <a:avLst/>
          </a:prstGeom>
        </p:spPr>
        <p:txBody>
          <a:bodyPr wrap="square">
            <a:spAutoFit/>
          </a:bodyPr>
          <a:lstStyle/>
          <a:p>
            <a:r>
              <a:rPr lang="en-GB" dirty="0">
                <a:solidFill>
                  <a:srgbClr val="000000"/>
                </a:solidFill>
                <a:latin typeface="Helvetica" pitchFamily="2" charset="0"/>
              </a:rPr>
              <a:t> </a:t>
            </a:r>
          </a:p>
          <a:p>
            <a:r>
              <a:rPr lang="en-GB" dirty="0">
                <a:solidFill>
                  <a:srgbClr val="000000"/>
                </a:solidFill>
                <a:latin typeface="Helvetica" pitchFamily="2" charset="0"/>
              </a:rPr>
              <a:t>			Viewpoint 1: </a:t>
            </a:r>
          </a:p>
          <a:p>
            <a:endParaRPr lang="en-GB" dirty="0">
              <a:solidFill>
                <a:srgbClr val="000000"/>
              </a:solidFill>
              <a:latin typeface="Helvetica" pitchFamily="2" charset="0"/>
            </a:endParaRPr>
          </a:p>
          <a:p>
            <a:r>
              <a:rPr lang="en-GB" dirty="0">
                <a:solidFill>
                  <a:srgbClr val="000000"/>
                </a:solidFill>
                <a:latin typeface="Helvetica Light" panose="020B0403020202020204" pitchFamily="34" charset="0"/>
              </a:rPr>
              <a:t>ToC is an improved and more detailed logic model to better predict, plan and deliver results. </a:t>
            </a:r>
          </a:p>
          <a:p>
            <a:endParaRPr lang="en-GB" dirty="0">
              <a:solidFill>
                <a:srgbClr val="000000"/>
              </a:solidFill>
              <a:latin typeface="Helvetica" pitchFamily="2" charset="0"/>
            </a:endParaRPr>
          </a:p>
          <a:p>
            <a:r>
              <a:rPr lang="en-GB" b="1" dirty="0">
                <a:solidFill>
                  <a:srgbClr val="000000"/>
                </a:solidFill>
                <a:latin typeface="Helvetica" pitchFamily="2" charset="0"/>
              </a:rPr>
              <a:t>‘Log-frame on steroids’</a:t>
            </a:r>
          </a:p>
          <a:p>
            <a:r>
              <a:rPr lang="en-GB" dirty="0">
                <a:solidFill>
                  <a:srgbClr val="000000"/>
                </a:solidFill>
                <a:latin typeface="Helvetica" pitchFamily="2" charset="0"/>
              </a:rPr>
              <a:t/>
            </a:r>
            <a:br>
              <a:rPr lang="en-GB" dirty="0">
                <a:solidFill>
                  <a:srgbClr val="000000"/>
                </a:solidFill>
                <a:latin typeface="Helvetica" pitchFamily="2" charset="0"/>
              </a:rPr>
            </a:br>
            <a:endParaRPr lang="en-GB" dirty="0">
              <a:solidFill>
                <a:srgbClr val="000000"/>
              </a:solidFill>
              <a:latin typeface="Helvetica" pitchFamily="2" charset="0"/>
            </a:endParaRPr>
          </a:p>
          <a:p>
            <a:r>
              <a:rPr lang="en-GB" dirty="0">
                <a:solidFill>
                  <a:srgbClr val="000000"/>
                </a:solidFill>
                <a:latin typeface="Helvetica" pitchFamily="2" charset="0"/>
              </a:rPr>
              <a:t>			Viewpoint 2:</a:t>
            </a:r>
          </a:p>
          <a:p>
            <a:endParaRPr lang="en-GB" dirty="0">
              <a:solidFill>
                <a:srgbClr val="000000"/>
              </a:solidFill>
              <a:latin typeface="Helvetica" pitchFamily="2" charset="0"/>
            </a:endParaRPr>
          </a:p>
          <a:p>
            <a:r>
              <a:rPr lang="en-GB" dirty="0">
                <a:solidFill>
                  <a:srgbClr val="000000"/>
                </a:solidFill>
                <a:latin typeface="Helvetica Light" panose="020B0403020202020204" pitchFamily="34" charset="0"/>
              </a:rPr>
              <a:t>ToC is a critical, participatory exploration of intentions, interests, values, power and gender relations, in order to contribute to social justice, equality, sustainable development. </a:t>
            </a:r>
          </a:p>
          <a:p>
            <a:endParaRPr lang="en-GB" dirty="0">
              <a:solidFill>
                <a:srgbClr val="000000"/>
              </a:solidFill>
              <a:latin typeface="Helvetica" pitchFamily="2" charset="0"/>
            </a:endParaRPr>
          </a:p>
          <a:p>
            <a:r>
              <a:rPr lang="en-GB" b="1" dirty="0">
                <a:solidFill>
                  <a:srgbClr val="000000"/>
                </a:solidFill>
                <a:latin typeface="Helvetica" pitchFamily="2" charset="0"/>
              </a:rPr>
              <a:t>‘What change, for whom, why - and who says so’?</a:t>
            </a:r>
          </a:p>
        </p:txBody>
      </p:sp>
      <p:sp>
        <p:nvSpPr>
          <p:cNvPr id="6" name="Rectangle 5">
            <a:extLst>
              <a:ext uri="{FF2B5EF4-FFF2-40B4-BE49-F238E27FC236}">
                <a16:creationId xmlns:a16="http://schemas.microsoft.com/office/drawing/2014/main" id="{6F412356-07D5-7349-ABCE-3FE8770FF858}"/>
              </a:ext>
            </a:extLst>
          </p:cNvPr>
          <p:cNvSpPr/>
          <p:nvPr/>
        </p:nvSpPr>
        <p:spPr>
          <a:xfrm>
            <a:off x="5424351" y="5029737"/>
            <a:ext cx="3081130" cy="646331"/>
          </a:xfrm>
          <a:prstGeom prst="rect">
            <a:avLst/>
          </a:prstGeom>
        </p:spPr>
        <p:txBody>
          <a:bodyPr wrap="square">
            <a:spAutoFit/>
          </a:bodyPr>
          <a:lstStyle/>
          <a:p>
            <a:r>
              <a:rPr lang="en-GB" b="1" dirty="0"/>
              <a:t>Real change for real people in real life….</a:t>
            </a:r>
          </a:p>
        </p:txBody>
      </p:sp>
      <p:pic>
        <p:nvPicPr>
          <p:cNvPr id="8" name="Picture 7" descr="A picture containing drawing&#10;&#10;Description automatically generated">
            <a:extLst>
              <a:ext uri="{FF2B5EF4-FFF2-40B4-BE49-F238E27FC236}">
                <a16:creationId xmlns:a16="http://schemas.microsoft.com/office/drawing/2014/main" id="{6AA91268-9717-4E4B-AE6D-81AE7E254F5D}"/>
              </a:ext>
            </a:extLst>
          </p:cNvPr>
          <p:cNvPicPr>
            <a:picLocks noChangeAspect="1"/>
          </p:cNvPicPr>
          <p:nvPr/>
        </p:nvPicPr>
        <p:blipFill>
          <a:blip r:embed="rId4"/>
          <a:stretch>
            <a:fillRect/>
          </a:stretch>
        </p:blipFill>
        <p:spPr>
          <a:xfrm>
            <a:off x="417451" y="906030"/>
            <a:ext cx="913110" cy="62903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112D922-5604-4442-AC48-5B93643444BF}"/>
              </a:ext>
            </a:extLst>
          </p:cNvPr>
          <p:cNvPicPr>
            <a:picLocks noChangeAspect="1"/>
          </p:cNvPicPr>
          <p:nvPr/>
        </p:nvPicPr>
        <p:blipFill>
          <a:blip r:embed="rId4">
            <a:duotone>
              <a:schemeClr val="accent6">
                <a:shade val="45000"/>
                <a:satMod val="135000"/>
              </a:schemeClr>
              <a:prstClr val="white"/>
            </a:duotone>
          </a:blip>
          <a:stretch>
            <a:fillRect/>
          </a:stretch>
        </p:blipFill>
        <p:spPr>
          <a:xfrm>
            <a:off x="298175" y="3429000"/>
            <a:ext cx="1032386" cy="711199"/>
          </a:xfrm>
          <a:prstGeom prst="rect">
            <a:avLst/>
          </a:prstGeom>
        </p:spPr>
      </p:pic>
      <p:sp>
        <p:nvSpPr>
          <p:cNvPr id="10" name="Rectangle 9">
            <a:extLst>
              <a:ext uri="{FF2B5EF4-FFF2-40B4-BE49-F238E27FC236}">
                <a16:creationId xmlns:a16="http://schemas.microsoft.com/office/drawing/2014/main" id="{16230709-8477-564C-9FD0-453448E97572}"/>
              </a:ext>
            </a:extLst>
          </p:cNvPr>
          <p:cNvSpPr/>
          <p:nvPr/>
        </p:nvSpPr>
        <p:spPr>
          <a:xfrm>
            <a:off x="5980919" y="5784825"/>
            <a:ext cx="1577676" cy="369332"/>
          </a:xfrm>
          <a:prstGeom prst="rect">
            <a:avLst/>
          </a:prstGeom>
        </p:spPr>
        <p:txBody>
          <a:bodyPr wrap="none">
            <a:spAutoFit/>
          </a:bodyPr>
          <a:lstStyle/>
          <a:p>
            <a:r>
              <a:rPr lang="en-GB" b="1" dirty="0"/>
              <a:t>…including us!</a:t>
            </a:r>
            <a:endParaRPr lang="en-GB" dirty="0"/>
          </a:p>
        </p:txBody>
      </p:sp>
    </p:spTree>
    <p:extLst>
      <p:ext uri="{BB962C8B-B14F-4D97-AF65-F5344CB8AC3E}">
        <p14:creationId xmlns:p14="http://schemas.microsoft.com/office/powerpoint/2010/main" val="23804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dissolve">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dissolve">
                                      <p:cBhvr>
                                        <p:cTn id="34" dur="500"/>
                                        <p:tgtEl>
                                          <p:spTgt spid="3">
                                            <p:txEl>
                                              <p:pRg st="11" end="1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ToC  - three aspects</a:t>
            </a:r>
          </a:p>
        </p:txBody>
      </p:sp>
      <p:sp>
        <p:nvSpPr>
          <p:cNvPr id="3" name="Content Placeholder 2"/>
          <p:cNvSpPr>
            <a:spLocks noGrp="1"/>
          </p:cNvSpPr>
          <p:nvPr>
            <p:ph sz="half" idx="1"/>
          </p:nvPr>
        </p:nvSpPr>
        <p:spPr>
          <a:xfrm>
            <a:off x="457200" y="1600201"/>
            <a:ext cx="4038600" cy="4083424"/>
          </a:xfrm>
        </p:spPr>
        <p:txBody>
          <a:bodyPr>
            <a:normAutofit/>
          </a:bodyPr>
          <a:lstStyle/>
          <a:p>
            <a:r>
              <a:rPr lang="en-US" dirty="0">
                <a:solidFill>
                  <a:schemeClr val="accent6">
                    <a:lumMod val="75000"/>
                  </a:schemeClr>
                </a:solidFill>
                <a:latin typeface="Helvetica Light" panose="020B0403020202020204" pitchFamily="34" charset="0"/>
              </a:rPr>
              <a:t>Critical thinking about change </a:t>
            </a:r>
            <a:r>
              <a:rPr lang="en-US" dirty="0">
                <a:latin typeface="Helvetica Light" panose="020B0403020202020204" pitchFamily="34" charset="0"/>
              </a:rPr>
              <a:t>- overall approach</a:t>
            </a:r>
          </a:p>
          <a:p>
            <a:r>
              <a:rPr lang="en-US" dirty="0">
                <a:solidFill>
                  <a:schemeClr val="accent6">
                    <a:lumMod val="75000"/>
                  </a:schemeClr>
                </a:solidFill>
                <a:latin typeface="Helvetica Light" panose="020B0403020202020204" pitchFamily="34" charset="0"/>
              </a:rPr>
              <a:t>Systematic process </a:t>
            </a:r>
            <a:r>
              <a:rPr lang="en-US" dirty="0">
                <a:latin typeface="Helvetica Light" panose="020B0403020202020204" pitchFamily="34" charset="0"/>
              </a:rPr>
              <a:t>- group-based ToC critical analysis</a:t>
            </a:r>
          </a:p>
          <a:p>
            <a:r>
              <a:rPr lang="en-US" dirty="0">
                <a:solidFill>
                  <a:schemeClr val="accent6">
                    <a:lumMod val="75000"/>
                  </a:schemeClr>
                </a:solidFill>
                <a:latin typeface="Helvetica Light" panose="020B0403020202020204" pitchFamily="34" charset="0"/>
              </a:rPr>
              <a:t>Set of products </a:t>
            </a:r>
            <a:r>
              <a:rPr lang="en-US" dirty="0">
                <a:latin typeface="Helvetica Light" panose="020B0403020202020204" pitchFamily="34" charset="0"/>
              </a:rPr>
              <a:t>- narratives, change pathway diagrams</a:t>
            </a:r>
          </a:p>
          <a:p>
            <a:pPr marL="0" indent="0">
              <a:buNone/>
            </a:pPr>
            <a:endParaRPr lang="en-US" dirty="0">
              <a:latin typeface="Helvetica Light" panose="020B0403020202020204" pitchFamily="34" charset="0"/>
            </a:endParaRPr>
          </a:p>
        </p:txBody>
      </p:sp>
      <p:pic>
        <p:nvPicPr>
          <p:cNvPr id="6" name="Picture 14" descr="PA120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12209" y="1417639"/>
            <a:ext cx="4013666" cy="4246860"/>
          </a:xfrm>
          <a:prstGeom prst="rect">
            <a:avLst/>
          </a:prstGeom>
        </p:spPr>
      </p:pic>
      <p:sp>
        <p:nvSpPr>
          <p:cNvPr id="5" name="TextBox 4"/>
          <p:cNvSpPr txBox="1"/>
          <p:nvPr/>
        </p:nvSpPr>
        <p:spPr>
          <a:xfrm>
            <a:off x="131109" y="5710664"/>
            <a:ext cx="2444001" cy="1107996"/>
          </a:xfrm>
          <a:prstGeom prst="rect">
            <a:avLst/>
          </a:prstGeom>
          <a:noFill/>
        </p:spPr>
        <p:txBody>
          <a:bodyPr wrap="square" rtlCol="0">
            <a:spAutoFit/>
          </a:bodyPr>
          <a:lstStyle/>
          <a:p>
            <a:r>
              <a:rPr lang="en-GB" sz="2200" b="1" dirty="0">
                <a:solidFill>
                  <a:schemeClr val="accent6">
                    <a:lumMod val="75000"/>
                  </a:schemeClr>
                </a:solidFill>
                <a:latin typeface="Helvetica" charset="0"/>
                <a:ea typeface="Helvetica" charset="0"/>
                <a:cs typeface="Helvetica" charset="0"/>
              </a:rPr>
              <a:t>Wide participation and ownership</a:t>
            </a:r>
          </a:p>
        </p:txBody>
      </p:sp>
      <p:sp>
        <p:nvSpPr>
          <p:cNvPr id="9" name="TextBox 8"/>
          <p:cNvSpPr txBox="1"/>
          <p:nvPr/>
        </p:nvSpPr>
        <p:spPr>
          <a:xfrm>
            <a:off x="7258050" y="6015350"/>
            <a:ext cx="1754841" cy="430887"/>
          </a:xfrm>
          <a:prstGeom prst="rect">
            <a:avLst/>
          </a:prstGeom>
          <a:noFill/>
        </p:spPr>
        <p:txBody>
          <a:bodyPr wrap="square" rtlCol="0">
            <a:spAutoFit/>
          </a:bodyPr>
          <a:lstStyle/>
          <a:p>
            <a:r>
              <a:rPr lang="en-GB" sz="2200" b="1" dirty="0">
                <a:solidFill>
                  <a:schemeClr val="accent6">
                    <a:lumMod val="75000"/>
                  </a:schemeClr>
                </a:solidFill>
                <a:latin typeface="Helvetica" charset="0"/>
                <a:ea typeface="Helvetica" charset="0"/>
                <a:cs typeface="Helvetica" charset="0"/>
              </a:rPr>
              <a:t>Active use</a:t>
            </a:r>
          </a:p>
        </p:txBody>
      </p:sp>
      <p:sp>
        <p:nvSpPr>
          <p:cNvPr id="11" name="TextBox 10"/>
          <p:cNvSpPr txBox="1"/>
          <p:nvPr/>
        </p:nvSpPr>
        <p:spPr>
          <a:xfrm>
            <a:off x="3463177" y="5866188"/>
            <a:ext cx="2906806" cy="769441"/>
          </a:xfrm>
          <a:prstGeom prst="rect">
            <a:avLst/>
          </a:prstGeom>
          <a:noFill/>
        </p:spPr>
        <p:txBody>
          <a:bodyPr wrap="square" rtlCol="0">
            <a:spAutoFit/>
          </a:bodyPr>
          <a:lstStyle/>
          <a:p>
            <a:r>
              <a:rPr lang="en-GB" sz="2200" b="1" dirty="0">
                <a:solidFill>
                  <a:schemeClr val="accent6">
                    <a:lumMod val="75000"/>
                  </a:schemeClr>
                </a:solidFill>
                <a:latin typeface="Helvetica" charset="0"/>
                <a:ea typeface="Helvetica" charset="0"/>
                <a:cs typeface="Helvetica" charset="0"/>
              </a:rPr>
              <a:t>Comprehensive analysis</a:t>
            </a:r>
          </a:p>
        </p:txBody>
      </p:sp>
    </p:spTree>
    <p:extLst>
      <p:ext uri="{BB962C8B-B14F-4D97-AF65-F5344CB8AC3E}">
        <p14:creationId xmlns:p14="http://schemas.microsoft.com/office/powerpoint/2010/main" val="4464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332" y="1063227"/>
            <a:ext cx="2223781" cy="686059"/>
          </a:xfrm>
        </p:spPr>
        <p:txBody>
          <a:bodyPr>
            <a:normAutofit fontScale="90000"/>
          </a:bodyPr>
          <a:lstStyle/>
          <a:p>
            <a:r>
              <a:rPr lang="en-US" dirty="0"/>
              <a:t>Why ToC?</a:t>
            </a:r>
          </a:p>
        </p:txBody>
      </p:sp>
      <p:pic>
        <p:nvPicPr>
          <p:cNvPr id="4" name="Picture 3"/>
          <p:cNvPicPr>
            <a:picLocks noChangeAspect="1"/>
          </p:cNvPicPr>
          <p:nvPr/>
        </p:nvPicPr>
        <p:blipFill>
          <a:blip r:embed="rId3"/>
          <a:stretch>
            <a:fillRect/>
          </a:stretch>
        </p:blipFill>
        <p:spPr>
          <a:xfrm>
            <a:off x="617766" y="2276061"/>
            <a:ext cx="5000626" cy="3750470"/>
          </a:xfrm>
          <a:prstGeom prst="rect">
            <a:avLst/>
          </a:prstGeom>
        </p:spPr>
      </p:pic>
      <p:sp>
        <p:nvSpPr>
          <p:cNvPr id="5" name="Title 1">
            <a:extLst>
              <a:ext uri="{FF2B5EF4-FFF2-40B4-BE49-F238E27FC236}">
                <a16:creationId xmlns:a16="http://schemas.microsoft.com/office/drawing/2014/main" id="{15AE34AD-AF30-F342-98AD-5A95895AE8D4}"/>
              </a:ext>
            </a:extLst>
          </p:cNvPr>
          <p:cNvSpPr txBox="1">
            <a:spLocks/>
          </p:cNvSpPr>
          <p:nvPr/>
        </p:nvSpPr>
        <p:spPr>
          <a:xfrm>
            <a:off x="6118463" y="2981740"/>
            <a:ext cx="2608094" cy="113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Avoid implementing a mistake!</a:t>
            </a:r>
          </a:p>
        </p:txBody>
      </p:sp>
    </p:spTree>
    <p:extLst>
      <p:ext uri="{BB962C8B-B14F-4D97-AF65-F5344CB8AC3E}">
        <p14:creationId xmlns:p14="http://schemas.microsoft.com/office/powerpoint/2010/main" val="18870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938</TotalTime>
  <Words>4114</Words>
  <Application>Microsoft Office PowerPoint</Application>
  <PresentationFormat>On-screen Show (4:3)</PresentationFormat>
  <Paragraphs>409</Paragraphs>
  <Slides>25</Slides>
  <Notes>20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25</vt:i4>
      </vt:variant>
    </vt:vector>
  </HeadingPairs>
  <TitlesOfParts>
    <vt:vector size="41" baseType="lpstr">
      <vt:lpstr>ＭＳ Ｐゴシック</vt:lpstr>
      <vt:lpstr>Arial</vt:lpstr>
      <vt:lpstr>Bradley Hand</vt:lpstr>
      <vt:lpstr>Calibri</vt:lpstr>
      <vt:lpstr>Calibri Light</vt:lpstr>
      <vt:lpstr>Cambria</vt:lpstr>
      <vt:lpstr>Helvetica</vt:lpstr>
      <vt:lpstr>Helvetica Light</vt:lpstr>
      <vt:lpstr>Lato Light</vt:lpstr>
      <vt:lpstr>Nanum Pen Script</vt:lpstr>
      <vt:lpstr>Oswald</vt:lpstr>
      <vt:lpstr>Roboto Light</vt:lpstr>
      <vt:lpstr>Symbol</vt:lpstr>
      <vt:lpstr>Univers</vt:lpstr>
      <vt:lpstr>Wingdings</vt:lpstr>
      <vt:lpstr>Office Theme</vt:lpstr>
      <vt:lpstr>PowerPoint Presentation</vt:lpstr>
      <vt:lpstr>PowerPoint Presentation</vt:lpstr>
      <vt:lpstr>PowerPoint Presentation</vt:lpstr>
      <vt:lpstr> What is ‘Theory of Change’?  </vt:lpstr>
      <vt:lpstr>Where does ToC come from?</vt:lpstr>
      <vt:lpstr>PowerPoint Presentation</vt:lpstr>
      <vt:lpstr>What is ToC really about? </vt:lpstr>
      <vt:lpstr>ToC  - three aspects</vt:lpstr>
      <vt:lpstr>Why ToC?</vt:lpstr>
      <vt:lpstr>An assumption is …</vt:lpstr>
      <vt:lpstr>A common theory of change?</vt:lpstr>
      <vt:lpstr>ToC elements and process</vt:lpstr>
      <vt:lpstr>PowerPoint Presentation</vt:lpstr>
      <vt:lpstr>PowerPoint Presentation</vt:lpstr>
      <vt:lpstr>What have we learned about working with ToC?</vt:lpstr>
      <vt:lpstr>Insights into ToC at different levels</vt:lpstr>
      <vt:lpstr>PowerPoint Presentation</vt:lpstr>
      <vt:lpstr>Tips for a good ToC process</vt:lpstr>
      <vt:lpstr>PowerPoint Presentation</vt:lpstr>
      <vt:lpstr>PowerPoint Presentation</vt:lpstr>
      <vt:lpstr>Resources and acknowledgements</vt:lpstr>
      <vt:lpstr>PowerPoint Presentation</vt:lpstr>
      <vt:lpstr>PowerPoint Presentation</vt:lpstr>
      <vt:lpstr>Alliance Members’ Training Fund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Vogel</dc:creator>
  <cp:lastModifiedBy>Laura Ffrench-Constant</cp:lastModifiedBy>
  <cp:revision>191</cp:revision>
  <cp:lastPrinted>2020-03-10T07:55:57Z</cp:lastPrinted>
  <dcterms:created xsi:type="dcterms:W3CDTF">2020-03-05T14:19:17Z</dcterms:created>
  <dcterms:modified xsi:type="dcterms:W3CDTF">2020-03-10T10:54:52Z</dcterms:modified>
</cp:coreProperties>
</file>